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3" r:id="rId2"/>
    <p:sldId id="284" r:id="rId3"/>
    <p:sldId id="285" r:id="rId4"/>
    <p:sldId id="286" r:id="rId5"/>
    <p:sldId id="298" r:id="rId6"/>
    <p:sldId id="288" r:id="rId7"/>
    <p:sldId id="291" r:id="rId8"/>
    <p:sldId id="293" r:id="rId9"/>
    <p:sldId id="296" r:id="rId10"/>
    <p:sldId id="295" r:id="rId11"/>
    <p:sldId id="297" r:id="rId12"/>
    <p:sldId id="299" r:id="rId13"/>
    <p:sldId id="304" r:id="rId14"/>
    <p:sldId id="309" r:id="rId15"/>
    <p:sldId id="310" r:id="rId16"/>
    <p:sldId id="305" r:id="rId17"/>
    <p:sldId id="306" r:id="rId18"/>
    <p:sldId id="307" r:id="rId19"/>
    <p:sldId id="279" r:id="rId20"/>
    <p:sldId id="308" r:id="rId21"/>
    <p:sldId id="31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339966"/>
    <a:srgbClr val="99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5383D-A8F4-4ADB-897E-DAE836D5A0C1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A8910-715D-4907-BE06-F175CF438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97CC06-2356-4614-98DE-75B4D79782A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B02D0C-1D23-49C3-AF89-9345E3FF32C9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4ED854-891B-466D-9864-DA6C0B05AFD7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C1D9-7B7B-41BF-861F-A4A637BE2B5F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CEF4-4B3A-4D57-9A25-FB9AEEF7F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C1D9-7B7B-41BF-861F-A4A637BE2B5F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CEF4-4B3A-4D57-9A25-FB9AEEF7F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C1D9-7B7B-41BF-861F-A4A637BE2B5F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CEF4-4B3A-4D57-9A25-FB9AEEF7F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E39BC0-E7E4-42A4-A43F-A8F9DC9FD7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VẬT LÝ 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Kiêm Hươl- PTDTNT THCS huyện Kế Sách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BE807CA-55BE-49DE-A5E5-221B4D95EE4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C1D9-7B7B-41BF-861F-A4A637BE2B5F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CEF4-4B3A-4D57-9A25-FB9AEEF7F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C1D9-7B7B-41BF-861F-A4A637BE2B5F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CEF4-4B3A-4D57-9A25-FB9AEEF7F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C1D9-7B7B-41BF-861F-A4A637BE2B5F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CEF4-4B3A-4D57-9A25-FB9AEEF7F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C1D9-7B7B-41BF-861F-A4A637BE2B5F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CEF4-4B3A-4D57-9A25-FB9AEEF7F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C1D9-7B7B-41BF-861F-A4A637BE2B5F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CEF4-4B3A-4D57-9A25-FB9AEEF7F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C1D9-7B7B-41BF-861F-A4A637BE2B5F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CEF4-4B3A-4D57-9A25-FB9AEEF7F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C1D9-7B7B-41BF-861F-A4A637BE2B5F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CEF4-4B3A-4D57-9A25-FB9AEEF7F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C1D9-7B7B-41BF-861F-A4A637BE2B5F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F5CCEF4-4B3A-4D57-9A25-FB9AEEF7F8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ECC1D9-7B7B-41BF-861F-A4A637BE2B5F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5CCEF4-4B3A-4D57-9A25-FB9AEEF7F85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077200" cy="24963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br>
              <a:rPr lang="en-US" sz="4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NHIỆT KẾ </a:t>
            </a:r>
            <a:br>
              <a:rPr lang="en-US" sz="5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THANG ĐO NHIỆT ĐỘ</a:t>
            </a:r>
            <a:endParaRPr lang="en-US" sz="44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Kết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luận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5908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F"/>
            </a:pP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Nguyêntắc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hoạt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động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của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nhiệt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dựa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trên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sự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co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giãn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vì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nhiệt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của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chất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lỏng</a:t>
            </a:r>
            <a:endParaRPr lang="en-US" sz="2400" i="1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6764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F"/>
            </a:pP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Nhiệt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kế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là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dụng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cụ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để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đo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nhiệt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độ</a:t>
            </a:r>
            <a:endParaRPr lang="en-US" sz="2400" i="1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6576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F"/>
            </a:pP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3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loại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nhiệt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kế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</a:p>
          <a:p>
            <a:pPr algn="just"/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+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Nhiệt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kế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thủy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ngân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: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đo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nhiệt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độ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các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thí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nghiệm</a:t>
            </a:r>
            <a:endParaRPr lang="en-US" sz="2400" i="1" dirty="0" smtClean="0">
              <a:solidFill>
                <a:schemeClr val="tx2"/>
              </a:solidFill>
              <a:latin typeface="Tahoma" pitchFamily="34" charset="0"/>
            </a:endParaRPr>
          </a:p>
          <a:p>
            <a:pPr algn="just"/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+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Nhiệt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kế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y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tế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: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đo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nhiệt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độ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cơ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thể</a:t>
            </a:r>
            <a:endParaRPr lang="en-US" sz="2400" i="1" dirty="0" smtClean="0">
              <a:solidFill>
                <a:schemeClr val="tx2"/>
              </a:solidFill>
              <a:latin typeface="Tahoma" pitchFamily="34" charset="0"/>
            </a:endParaRPr>
          </a:p>
          <a:p>
            <a:pPr algn="just"/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+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Nhiệt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kế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rượu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: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đo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nhiệt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độ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khí</a:t>
            </a:r>
            <a:r>
              <a:rPr lang="en-US" sz="2400" i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itchFamily="34" charset="0"/>
              </a:rPr>
              <a:t>quyển</a:t>
            </a:r>
            <a:endParaRPr lang="en-US" sz="2400" i="1" dirty="0">
              <a:solidFill>
                <a:schemeClr val="tx2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260124" y="381001"/>
            <a:ext cx="836735" cy="6297613"/>
            <a:chOff x="4080" y="192"/>
            <a:chExt cx="570" cy="3967"/>
          </a:xfrm>
        </p:grpSpPr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80" y="192"/>
              <a:ext cx="570" cy="3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251" name="Oval 11"/>
            <p:cNvSpPr>
              <a:spLocks noChangeArrowheads="1"/>
            </p:cNvSpPr>
            <p:nvPr/>
          </p:nvSpPr>
          <p:spPr bwMode="auto">
            <a:xfrm>
              <a:off x="4094" y="3024"/>
              <a:ext cx="528" cy="52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04800" y="914400"/>
            <a:ext cx="57662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C4: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81000" y="2590800"/>
            <a:ext cx="54145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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381000" y="4114800"/>
            <a:ext cx="541459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tụt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7060224" y="4279900"/>
            <a:ext cx="2054469" cy="1968500"/>
            <a:chOff x="4838" y="2696"/>
            <a:chExt cx="1402" cy="1240"/>
          </a:xfrm>
        </p:grpSpPr>
        <p:pic>
          <p:nvPicPr>
            <p:cNvPr id="10250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18" y="2696"/>
              <a:ext cx="1222" cy="1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269" name="Line 29"/>
            <p:cNvSpPr>
              <a:spLocks noChangeShapeType="1"/>
            </p:cNvSpPr>
            <p:nvPr/>
          </p:nvSpPr>
          <p:spPr bwMode="auto">
            <a:xfrm>
              <a:off x="4838" y="3332"/>
              <a:ext cx="24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8" grpId="0"/>
      <p:bldP spid="10259" grpId="0"/>
      <p:bldP spid="102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477000"/>
            <a:ext cx="2133600" cy="476250"/>
          </a:xfrm>
          <a:noFill/>
        </p:spPr>
        <p:txBody>
          <a:bodyPr/>
          <a:lstStyle/>
          <a:p>
            <a:fld id="{48EC1C0F-33E6-4AC3-AF4C-97B909621F83}" type="slidenum">
              <a:rPr lang="en-US" smtClean="0"/>
              <a:pPr/>
              <a:t>12</a:t>
            </a:fld>
            <a:endParaRPr lang="en-US" smtClean="0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191000" y="2438400"/>
            <a:ext cx="636587" cy="930275"/>
            <a:chOff x="4080" y="2352"/>
            <a:chExt cx="334" cy="488"/>
          </a:xfrm>
        </p:grpSpPr>
        <p:sp>
          <p:nvSpPr>
            <p:cNvPr id="11560" name="Oval 25"/>
            <p:cNvSpPr>
              <a:spLocks noChangeArrowheads="1"/>
            </p:cNvSpPr>
            <p:nvPr/>
          </p:nvSpPr>
          <p:spPr bwMode="auto">
            <a:xfrm>
              <a:off x="4080" y="2385"/>
              <a:ext cx="334" cy="122"/>
            </a:xfrm>
            <a:prstGeom prst="ellips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61" name="Freeform 26"/>
            <p:cNvSpPr>
              <a:spLocks/>
            </p:cNvSpPr>
            <p:nvPr/>
          </p:nvSpPr>
          <p:spPr bwMode="auto">
            <a:xfrm>
              <a:off x="4248" y="2433"/>
              <a:ext cx="144" cy="96"/>
            </a:xfrm>
            <a:custGeom>
              <a:avLst/>
              <a:gdLst>
                <a:gd name="T0" fmla="*/ 1 w 240"/>
                <a:gd name="T1" fmla="*/ 4 h 144"/>
                <a:gd name="T2" fmla="*/ 2 w 240"/>
                <a:gd name="T3" fmla="*/ 4 h 144"/>
                <a:gd name="T4" fmla="*/ 2 w 240"/>
                <a:gd name="T5" fmla="*/ 0 h 144"/>
                <a:gd name="T6" fmla="*/ 0 w 240"/>
                <a:gd name="T7" fmla="*/ 1 h 144"/>
                <a:gd name="T8" fmla="*/ 1 w 240"/>
                <a:gd name="T9" fmla="*/ 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2" name="AutoShape 27"/>
            <p:cNvSpPr>
              <a:spLocks noChangeArrowheads="1"/>
            </p:cNvSpPr>
            <p:nvPr/>
          </p:nvSpPr>
          <p:spPr bwMode="auto">
            <a:xfrm flipV="1">
              <a:off x="4095" y="2393"/>
              <a:ext cx="304" cy="447"/>
            </a:xfrm>
            <a:prstGeom prst="can">
              <a:avLst>
                <a:gd name="adj" fmla="val 30790"/>
              </a:avLst>
            </a:prstGeom>
            <a:solidFill>
              <a:srgbClr val="BBE0E3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4" name="AutoShape 28"/>
            <p:cNvSpPr>
              <a:spLocks noChangeArrowheads="1"/>
            </p:cNvSpPr>
            <p:nvPr/>
          </p:nvSpPr>
          <p:spPr bwMode="auto">
            <a:xfrm>
              <a:off x="4107" y="2389"/>
              <a:ext cx="292" cy="443"/>
            </a:xfrm>
            <a:prstGeom prst="can">
              <a:avLst>
                <a:gd name="adj" fmla="val 40639"/>
              </a:avLst>
            </a:prstGeom>
            <a:gradFill rotWithShape="1">
              <a:gsLst>
                <a:gs pos="0">
                  <a:srgbClr val="66CCFF">
                    <a:alpha val="67999"/>
                  </a:srgbClr>
                </a:gs>
                <a:gs pos="50000">
                  <a:srgbClr val="FFFFFF"/>
                </a:gs>
                <a:gs pos="100000">
                  <a:srgbClr val="66CCFF">
                    <a:alpha val="67999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205" name="Oval 29"/>
            <p:cNvSpPr>
              <a:spLocks noChangeArrowheads="1"/>
            </p:cNvSpPr>
            <p:nvPr/>
          </p:nvSpPr>
          <p:spPr bwMode="auto">
            <a:xfrm>
              <a:off x="4100" y="2396"/>
              <a:ext cx="295" cy="10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66CCF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67" name="Freeform 30"/>
            <p:cNvSpPr>
              <a:spLocks/>
            </p:cNvSpPr>
            <p:nvPr/>
          </p:nvSpPr>
          <p:spPr bwMode="auto">
            <a:xfrm flipH="1">
              <a:off x="4088" y="2438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2 h 688"/>
                <a:gd name="T6" fmla="*/ 0 w 114"/>
                <a:gd name="T7" fmla="*/ 3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8" name="Freeform 31"/>
            <p:cNvSpPr>
              <a:spLocks/>
            </p:cNvSpPr>
            <p:nvPr/>
          </p:nvSpPr>
          <p:spPr bwMode="auto">
            <a:xfrm>
              <a:off x="4369" y="2434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2 h 688"/>
                <a:gd name="T6" fmla="*/ 0 w 114"/>
                <a:gd name="T7" fmla="*/ 3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9" name="Oval 32"/>
            <p:cNvSpPr>
              <a:spLocks noChangeArrowheads="1"/>
            </p:cNvSpPr>
            <p:nvPr/>
          </p:nvSpPr>
          <p:spPr bwMode="auto">
            <a:xfrm>
              <a:off x="4128" y="2748"/>
              <a:ext cx="241" cy="88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0" name="Arc 33"/>
            <p:cNvSpPr>
              <a:spLocks/>
            </p:cNvSpPr>
            <p:nvPr/>
          </p:nvSpPr>
          <p:spPr bwMode="auto">
            <a:xfrm>
              <a:off x="4112" y="2741"/>
              <a:ext cx="273" cy="52"/>
            </a:xfrm>
            <a:custGeom>
              <a:avLst/>
              <a:gdLst>
                <a:gd name="T0" fmla="*/ 0 w 43119"/>
                <a:gd name="T1" fmla="*/ 0 h 22815"/>
                <a:gd name="T2" fmla="*/ 0 w 43119"/>
                <a:gd name="T3" fmla="*/ 0 h 22815"/>
                <a:gd name="T4" fmla="*/ 0 w 43119"/>
                <a:gd name="T5" fmla="*/ 0 h 22815"/>
                <a:gd name="T6" fmla="*/ 0 60000 65536"/>
                <a:gd name="T7" fmla="*/ 0 60000 65536"/>
                <a:gd name="T8" fmla="*/ 0 60000 65536"/>
                <a:gd name="T9" fmla="*/ 0 w 43119"/>
                <a:gd name="T10" fmla="*/ 0 h 22815"/>
                <a:gd name="T11" fmla="*/ 43119 w 43119"/>
                <a:gd name="T12" fmla="*/ 22815 h 228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19" h="22815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</a:path>
                <a:path w="43119" h="22815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  <a:lnTo>
                    <a:pt x="21519" y="21600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1" name="Arc 34"/>
            <p:cNvSpPr>
              <a:spLocks/>
            </p:cNvSpPr>
            <p:nvPr/>
          </p:nvSpPr>
          <p:spPr bwMode="auto">
            <a:xfrm flipV="1">
              <a:off x="4110" y="2791"/>
              <a:ext cx="272" cy="48"/>
            </a:xfrm>
            <a:custGeom>
              <a:avLst/>
              <a:gdLst>
                <a:gd name="T0" fmla="*/ 0 w 43005"/>
                <a:gd name="T1" fmla="*/ 0 h 21600"/>
                <a:gd name="T2" fmla="*/ 0 w 43005"/>
                <a:gd name="T3" fmla="*/ 0 h 21600"/>
                <a:gd name="T4" fmla="*/ 0 w 43005"/>
                <a:gd name="T5" fmla="*/ 0 h 21600"/>
                <a:gd name="T6" fmla="*/ 0 60000 65536"/>
                <a:gd name="T7" fmla="*/ 0 60000 65536"/>
                <a:gd name="T8" fmla="*/ 0 60000 65536"/>
                <a:gd name="T9" fmla="*/ 0 w 43005"/>
                <a:gd name="T10" fmla="*/ 0 h 21600"/>
                <a:gd name="T11" fmla="*/ 43005 w 430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05" h="21600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</a:path>
                <a:path w="43005" h="21600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  <a:lnTo>
                    <a:pt x="21519" y="21600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" name="Freeform 35"/>
            <p:cNvSpPr>
              <a:spLocks/>
            </p:cNvSpPr>
            <p:nvPr/>
          </p:nvSpPr>
          <p:spPr bwMode="auto">
            <a:xfrm>
              <a:off x="4104" y="257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" name="Freeform 36"/>
            <p:cNvSpPr>
              <a:spLocks/>
            </p:cNvSpPr>
            <p:nvPr/>
          </p:nvSpPr>
          <p:spPr bwMode="auto">
            <a:xfrm>
              <a:off x="4152" y="2679"/>
              <a:ext cx="72" cy="90"/>
            </a:xfrm>
            <a:custGeom>
              <a:avLst/>
              <a:gdLst>
                <a:gd name="T0" fmla="*/ 0 w 192"/>
                <a:gd name="T1" fmla="*/ 0 h 240"/>
                <a:gd name="T2" fmla="*/ 0 w 192"/>
                <a:gd name="T3" fmla="*/ 0 h 240"/>
                <a:gd name="T4" fmla="*/ 0 w 192"/>
                <a:gd name="T5" fmla="*/ 0 h 240"/>
                <a:gd name="T6" fmla="*/ 0 w 192"/>
                <a:gd name="T7" fmla="*/ 0 h 240"/>
                <a:gd name="T8" fmla="*/ 0 w 192"/>
                <a:gd name="T9" fmla="*/ 0 h 240"/>
                <a:gd name="T10" fmla="*/ 0 w 192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240"/>
                <a:gd name="T20" fmla="*/ 192 w 192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240">
                  <a:moveTo>
                    <a:pt x="0" y="144"/>
                  </a:moveTo>
                  <a:lnTo>
                    <a:pt x="96" y="240"/>
                  </a:lnTo>
                  <a:lnTo>
                    <a:pt x="192" y="96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" name="Freeform 37"/>
            <p:cNvSpPr>
              <a:spLocks/>
            </p:cNvSpPr>
            <p:nvPr/>
          </p:nvSpPr>
          <p:spPr bwMode="auto">
            <a:xfrm>
              <a:off x="4242" y="2529"/>
              <a:ext cx="144" cy="96"/>
            </a:xfrm>
            <a:custGeom>
              <a:avLst/>
              <a:gdLst>
                <a:gd name="T0" fmla="*/ 1 w 240"/>
                <a:gd name="T1" fmla="*/ 4 h 144"/>
                <a:gd name="T2" fmla="*/ 2 w 240"/>
                <a:gd name="T3" fmla="*/ 4 h 144"/>
                <a:gd name="T4" fmla="*/ 2 w 240"/>
                <a:gd name="T5" fmla="*/ 0 h 144"/>
                <a:gd name="T6" fmla="*/ 0 w 240"/>
                <a:gd name="T7" fmla="*/ 1 h 144"/>
                <a:gd name="T8" fmla="*/ 1 w 240"/>
                <a:gd name="T9" fmla="*/ 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" name="Freeform 38"/>
            <p:cNvSpPr>
              <a:spLocks/>
            </p:cNvSpPr>
            <p:nvPr/>
          </p:nvSpPr>
          <p:spPr bwMode="auto">
            <a:xfrm>
              <a:off x="4248" y="2433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" name="Freeform 39"/>
            <p:cNvSpPr>
              <a:spLocks/>
            </p:cNvSpPr>
            <p:nvPr/>
          </p:nvSpPr>
          <p:spPr bwMode="auto">
            <a:xfrm rot="-9212856">
              <a:off x="4320" y="2583"/>
              <a:ext cx="66" cy="11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7" name="Freeform 40"/>
            <p:cNvSpPr>
              <a:spLocks/>
            </p:cNvSpPr>
            <p:nvPr/>
          </p:nvSpPr>
          <p:spPr bwMode="auto">
            <a:xfrm rot="-7486260">
              <a:off x="4209" y="2391"/>
              <a:ext cx="144" cy="66"/>
            </a:xfrm>
            <a:custGeom>
              <a:avLst/>
              <a:gdLst>
                <a:gd name="T0" fmla="*/ 1 w 240"/>
                <a:gd name="T1" fmla="*/ 0 h 144"/>
                <a:gd name="T2" fmla="*/ 2 w 240"/>
                <a:gd name="T3" fmla="*/ 0 h 144"/>
                <a:gd name="T4" fmla="*/ 2 w 240"/>
                <a:gd name="T5" fmla="*/ 0 h 144"/>
                <a:gd name="T6" fmla="*/ 0 w 240"/>
                <a:gd name="T7" fmla="*/ 0 h 144"/>
                <a:gd name="T8" fmla="*/ 1 w 240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9411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8" name="Freeform 41"/>
            <p:cNvSpPr>
              <a:spLocks/>
            </p:cNvSpPr>
            <p:nvPr/>
          </p:nvSpPr>
          <p:spPr bwMode="auto">
            <a:xfrm>
              <a:off x="4212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9" name="Freeform 42"/>
            <p:cNvSpPr>
              <a:spLocks/>
            </p:cNvSpPr>
            <p:nvPr/>
          </p:nvSpPr>
          <p:spPr bwMode="auto">
            <a:xfrm>
              <a:off x="4116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0" name="Freeform 43"/>
            <p:cNvSpPr>
              <a:spLocks/>
            </p:cNvSpPr>
            <p:nvPr/>
          </p:nvSpPr>
          <p:spPr bwMode="auto">
            <a:xfrm rot="2750552">
              <a:off x="4296" y="270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1" name="Freeform 44"/>
            <p:cNvSpPr>
              <a:spLocks/>
            </p:cNvSpPr>
            <p:nvPr/>
          </p:nvSpPr>
          <p:spPr bwMode="auto">
            <a:xfrm>
              <a:off x="4296" y="2505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2" name="Freeform 45"/>
            <p:cNvSpPr>
              <a:spLocks/>
            </p:cNvSpPr>
            <p:nvPr/>
          </p:nvSpPr>
          <p:spPr bwMode="auto">
            <a:xfrm>
              <a:off x="4284" y="237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3" name="Freeform 46"/>
            <p:cNvSpPr>
              <a:spLocks/>
            </p:cNvSpPr>
            <p:nvPr/>
          </p:nvSpPr>
          <p:spPr bwMode="auto">
            <a:xfrm rot="2750552">
              <a:off x="4152" y="2552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47"/>
            <p:cNvGrpSpPr>
              <a:grpSpLocks/>
            </p:cNvGrpSpPr>
            <p:nvPr/>
          </p:nvGrpSpPr>
          <p:grpSpPr bwMode="auto">
            <a:xfrm>
              <a:off x="4123" y="2538"/>
              <a:ext cx="30" cy="221"/>
              <a:chOff x="3120" y="3306"/>
              <a:chExt cx="38" cy="277"/>
            </a:xfrm>
          </p:grpSpPr>
          <p:sp>
            <p:nvSpPr>
              <p:cNvPr id="11592" name="Line 48"/>
              <p:cNvSpPr>
                <a:spLocks noChangeShapeType="1"/>
              </p:cNvSpPr>
              <p:nvPr/>
            </p:nvSpPr>
            <p:spPr bwMode="auto">
              <a:xfrm>
                <a:off x="3120" y="3306"/>
                <a:ext cx="0" cy="27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3" name="Line 49"/>
              <p:cNvSpPr>
                <a:spLocks noChangeShapeType="1"/>
              </p:cNvSpPr>
              <p:nvPr/>
            </p:nvSpPr>
            <p:spPr bwMode="auto">
              <a:xfrm rot="-9600000">
                <a:off x="3123" y="3583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4" name="Line 50"/>
              <p:cNvSpPr>
                <a:spLocks noChangeShapeType="1"/>
              </p:cNvSpPr>
              <p:nvPr/>
            </p:nvSpPr>
            <p:spPr bwMode="auto">
              <a:xfrm rot="-9600000">
                <a:off x="3123" y="3448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5" name="Line 51"/>
              <p:cNvSpPr>
                <a:spLocks noChangeShapeType="1"/>
              </p:cNvSpPr>
              <p:nvPr/>
            </p:nvSpPr>
            <p:spPr bwMode="auto">
              <a:xfrm rot="-9600000">
                <a:off x="3123" y="3312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6" name="Line 52"/>
              <p:cNvSpPr>
                <a:spLocks noChangeShapeType="1"/>
              </p:cNvSpPr>
              <p:nvPr/>
            </p:nvSpPr>
            <p:spPr bwMode="auto">
              <a:xfrm rot="-9600000">
                <a:off x="3120" y="3356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7" name="Line 53"/>
              <p:cNvSpPr>
                <a:spLocks noChangeShapeType="1"/>
              </p:cNvSpPr>
              <p:nvPr/>
            </p:nvSpPr>
            <p:spPr bwMode="auto">
              <a:xfrm rot="-9600000">
                <a:off x="3120" y="3404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8" name="Line 54"/>
              <p:cNvSpPr>
                <a:spLocks noChangeShapeType="1"/>
              </p:cNvSpPr>
              <p:nvPr/>
            </p:nvSpPr>
            <p:spPr bwMode="auto">
              <a:xfrm rot="-9600000">
                <a:off x="3120" y="3491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9" name="Line 55"/>
              <p:cNvSpPr>
                <a:spLocks noChangeShapeType="1"/>
              </p:cNvSpPr>
              <p:nvPr/>
            </p:nvSpPr>
            <p:spPr bwMode="auto">
              <a:xfrm rot="-9600000">
                <a:off x="3120" y="3539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585" name="Freeform 56"/>
            <p:cNvSpPr>
              <a:spLocks/>
            </p:cNvSpPr>
            <p:nvPr/>
          </p:nvSpPr>
          <p:spPr bwMode="auto">
            <a:xfrm>
              <a:off x="4200" y="2516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6" name="Freeform 57"/>
            <p:cNvSpPr>
              <a:spLocks/>
            </p:cNvSpPr>
            <p:nvPr/>
          </p:nvSpPr>
          <p:spPr bwMode="auto">
            <a:xfrm rot="2750552">
              <a:off x="4224" y="263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7" name="Freeform 58"/>
            <p:cNvSpPr>
              <a:spLocks/>
            </p:cNvSpPr>
            <p:nvPr/>
          </p:nvSpPr>
          <p:spPr bwMode="auto">
            <a:xfrm>
              <a:off x="4116" y="248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8" name="Freeform 59"/>
            <p:cNvSpPr>
              <a:spLocks/>
            </p:cNvSpPr>
            <p:nvPr/>
          </p:nvSpPr>
          <p:spPr bwMode="auto">
            <a:xfrm>
              <a:off x="4134" y="236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9" name="Freeform 60"/>
            <p:cNvSpPr>
              <a:spLocks/>
            </p:cNvSpPr>
            <p:nvPr/>
          </p:nvSpPr>
          <p:spPr bwMode="auto">
            <a:xfrm>
              <a:off x="4122" y="2433"/>
              <a:ext cx="72" cy="9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0" name="Freeform 61"/>
            <p:cNvSpPr>
              <a:spLocks/>
            </p:cNvSpPr>
            <p:nvPr/>
          </p:nvSpPr>
          <p:spPr bwMode="auto">
            <a:xfrm>
              <a:off x="4188" y="2414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1" name="Arc 62"/>
            <p:cNvSpPr>
              <a:spLocks/>
            </p:cNvSpPr>
            <p:nvPr/>
          </p:nvSpPr>
          <p:spPr bwMode="auto">
            <a:xfrm flipH="1">
              <a:off x="4080" y="2403"/>
              <a:ext cx="334" cy="100"/>
            </a:xfrm>
            <a:custGeom>
              <a:avLst/>
              <a:gdLst>
                <a:gd name="T0" fmla="*/ 0 w 43200"/>
                <a:gd name="T1" fmla="*/ 0 h 35590"/>
                <a:gd name="T2" fmla="*/ 0 w 43200"/>
                <a:gd name="T3" fmla="*/ 0 h 35590"/>
                <a:gd name="T4" fmla="*/ 0 w 43200"/>
                <a:gd name="T5" fmla="*/ 0 h 35590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0"/>
                <a:gd name="T11" fmla="*/ 43200 w 43200"/>
                <a:gd name="T12" fmla="*/ 35590 h 35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0" fill="none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</a:path>
                <a:path w="43200" h="35590" stroke="0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  <a:lnTo>
                    <a:pt x="21600" y="13990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4" name="Group 353"/>
          <p:cNvGrpSpPr/>
          <p:nvPr/>
        </p:nvGrpSpPr>
        <p:grpSpPr>
          <a:xfrm>
            <a:off x="3886200" y="3886200"/>
            <a:ext cx="2105025" cy="2819400"/>
            <a:chOff x="1570038" y="3233738"/>
            <a:chExt cx="2105025" cy="329565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570038" y="3233738"/>
              <a:ext cx="1962150" cy="3295650"/>
              <a:chOff x="2484" y="1506"/>
              <a:chExt cx="1236" cy="2076"/>
            </a:xfrm>
          </p:grpSpPr>
          <p:sp>
            <p:nvSpPr>
              <p:cNvPr id="50181" name="AutoShape 5"/>
              <p:cNvSpPr>
                <a:spLocks noChangeArrowheads="1"/>
              </p:cNvSpPr>
              <p:nvPr/>
            </p:nvSpPr>
            <p:spPr bwMode="auto">
              <a:xfrm rot="7200000" flipH="1">
                <a:off x="2715" y="1851"/>
                <a:ext cx="23" cy="173"/>
              </a:xfrm>
              <a:prstGeom prst="can">
                <a:avLst>
                  <a:gd name="adj" fmla="val 69437"/>
                </a:avLst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182" name="AutoShape 6"/>
              <p:cNvSpPr>
                <a:spLocks noChangeArrowheads="1"/>
              </p:cNvSpPr>
              <p:nvPr/>
            </p:nvSpPr>
            <p:spPr bwMode="auto">
              <a:xfrm rot="7200000" flipH="1">
                <a:off x="2709" y="2373"/>
                <a:ext cx="23" cy="173"/>
              </a:xfrm>
              <a:prstGeom prst="can">
                <a:avLst>
                  <a:gd name="adj" fmla="val 69437"/>
                </a:avLst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02" name="Rectangle 7"/>
              <p:cNvSpPr>
                <a:spLocks noChangeArrowheads="1"/>
              </p:cNvSpPr>
              <p:nvPr/>
            </p:nvSpPr>
            <p:spPr bwMode="auto">
              <a:xfrm rot="2700000" flipV="1">
                <a:off x="3665" y="3305"/>
                <a:ext cx="55" cy="55"/>
              </a:xfrm>
              <a:prstGeom prst="rect">
                <a:avLst/>
              </a:prstGeom>
              <a:solidFill>
                <a:schemeClr val="bg2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18000000" lon="0" rev="0"/>
                </a:camera>
                <a:lightRig rig="legacyFlat4" dir="b"/>
              </a:scene3d>
              <a:sp3d extrusionH="49200" prstMaterial="legacyMatte">
                <a:bevelT w="13500" h="13500" prst="angle"/>
                <a:bevelB w="13500" h="13500" prst="angle"/>
                <a:extrusionClr>
                  <a:schemeClr val="bg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1603" name="Rectangle 8"/>
              <p:cNvSpPr>
                <a:spLocks noChangeArrowheads="1"/>
              </p:cNvSpPr>
              <p:nvPr/>
            </p:nvSpPr>
            <p:spPr bwMode="auto">
              <a:xfrm rot="2700000" flipV="1">
                <a:off x="2484" y="3122"/>
                <a:ext cx="56" cy="55"/>
              </a:xfrm>
              <a:prstGeom prst="rect">
                <a:avLst/>
              </a:prstGeom>
              <a:solidFill>
                <a:schemeClr val="bg2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18000000" lon="0" rev="0"/>
                </a:camera>
                <a:lightRig rig="legacyFlat4" dir="b"/>
              </a:scene3d>
              <a:sp3d extrusionH="49200" prstMaterial="legacyMatte">
                <a:bevelT w="13500" h="13500" prst="angle"/>
                <a:bevelB w="13500" h="13500" prst="angle"/>
                <a:extrusionClr>
                  <a:schemeClr val="bg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1604" name="Rectangle 9"/>
              <p:cNvSpPr>
                <a:spLocks noChangeArrowheads="1"/>
              </p:cNvSpPr>
              <p:nvPr/>
            </p:nvSpPr>
            <p:spPr bwMode="auto">
              <a:xfrm rot="2700000" flipV="1">
                <a:off x="3262" y="3526"/>
                <a:ext cx="56" cy="56"/>
              </a:xfrm>
              <a:prstGeom prst="rect">
                <a:avLst/>
              </a:prstGeom>
              <a:solidFill>
                <a:schemeClr val="bg2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18000000" lon="0" rev="0"/>
                </a:camera>
                <a:lightRig rig="legacyFlat4" dir="b"/>
              </a:scene3d>
              <a:sp3d extrusionH="49200" prstMaterial="legacyMatte">
                <a:bevelT w="13500" h="13500" prst="angle"/>
                <a:bevelB w="13500" h="13500" prst="angle"/>
                <a:extrusionClr>
                  <a:schemeClr val="bg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1605" name="Rectangle 10"/>
              <p:cNvSpPr>
                <a:spLocks noChangeArrowheads="1"/>
              </p:cNvSpPr>
              <p:nvPr/>
            </p:nvSpPr>
            <p:spPr bwMode="auto">
              <a:xfrm rot="2700000" flipV="1">
                <a:off x="2508" y="2907"/>
                <a:ext cx="1152" cy="621"/>
              </a:xfrm>
              <a:prstGeom prst="rect">
                <a:avLst/>
              </a:prstGeom>
              <a:gradFill rotWithShape="1">
                <a:gsLst>
                  <a:gs pos="0">
                    <a:srgbClr val="2C2C2C"/>
                  </a:gs>
                  <a:gs pos="100000">
                    <a:srgbClr val="5F5F5F"/>
                  </a:gs>
                </a:gsLst>
                <a:lin ang="18900000" scaled="1"/>
              </a:gradFill>
              <a:ln w="9525">
                <a:miter lim="800000"/>
                <a:headEnd/>
                <a:tailEnd/>
              </a:ln>
              <a:scene3d>
                <a:camera prst="legacyPerspectiveFront">
                  <a:rot lat="18000000" lon="0" rev="0"/>
                </a:camera>
                <a:lightRig rig="legacyFlat4" dir="b"/>
              </a:scene3d>
              <a:sp3d extrusionH="23800" prstMaterial="legacyMatte">
                <a:bevelT w="13500" h="13500" prst="angle"/>
                <a:bevelB w="13500" h="13500" prst="angle"/>
                <a:extrusionClr>
                  <a:schemeClr val="bg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1606" name="AutoShape 11"/>
              <p:cNvSpPr>
                <a:spLocks noChangeArrowheads="1"/>
              </p:cNvSpPr>
              <p:nvPr/>
            </p:nvSpPr>
            <p:spPr bwMode="auto">
              <a:xfrm rot="144122" flipV="1">
                <a:off x="2708" y="2977"/>
                <a:ext cx="221" cy="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4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41" y="16169"/>
                    </a:moveTo>
                    <a:cubicBezTo>
                      <a:pt x="7798" y="16137"/>
                      <a:pt x="5430" y="13742"/>
                      <a:pt x="5430" y="10800"/>
                    </a:cubicBezTo>
                    <a:cubicBezTo>
                      <a:pt x="5430" y="7834"/>
                      <a:pt x="7834" y="5430"/>
                      <a:pt x="10800" y="5430"/>
                    </a:cubicBezTo>
                    <a:cubicBezTo>
                      <a:pt x="13765" y="5430"/>
                      <a:pt x="16170" y="7834"/>
                      <a:pt x="16170" y="10800"/>
                    </a:cubicBezTo>
                    <a:cubicBezTo>
                      <a:pt x="16170" y="13742"/>
                      <a:pt x="13801" y="16137"/>
                      <a:pt x="10858" y="16169"/>
                    </a:cubicBezTo>
                    <a:lnTo>
                      <a:pt x="10918" y="21599"/>
                    </a:lnTo>
                    <a:cubicBezTo>
                      <a:pt x="16836" y="21534"/>
                      <a:pt x="21600" y="16718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6718"/>
                      <a:pt x="4763" y="21534"/>
                      <a:pt x="10681" y="2159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miter lim="800000"/>
                <a:headEnd/>
                <a:tailEnd/>
              </a:ln>
              <a:scene3d>
                <a:camera prst="legacyObliqueTopRight">
                  <a:rot lat="17400000" lon="20999983" rev="0"/>
                </a:camera>
                <a:lightRig rig="legacyFlat3" dir="b"/>
              </a:scene3d>
              <a:sp3d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0188" name="AutoShape 12"/>
              <p:cNvSpPr>
                <a:spLocks noChangeArrowheads="1"/>
              </p:cNvSpPr>
              <p:nvPr/>
            </p:nvSpPr>
            <p:spPr bwMode="auto">
              <a:xfrm>
                <a:off x="2770" y="2903"/>
                <a:ext cx="92" cy="182"/>
              </a:xfrm>
              <a:prstGeom prst="can">
                <a:avLst>
                  <a:gd name="adj" fmla="val 57608"/>
                </a:avLst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189" name="AutoShape 13"/>
              <p:cNvSpPr>
                <a:spLocks noChangeArrowheads="1"/>
              </p:cNvSpPr>
              <p:nvPr/>
            </p:nvSpPr>
            <p:spPr bwMode="auto">
              <a:xfrm>
                <a:off x="2796" y="2478"/>
                <a:ext cx="46" cy="461"/>
              </a:xfrm>
              <a:prstGeom prst="can">
                <a:avLst>
                  <a:gd name="adj" fmla="val 52197"/>
                </a:avLst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09" name="Rectangle 14"/>
              <p:cNvSpPr>
                <a:spLocks noChangeArrowheads="1"/>
              </p:cNvSpPr>
              <p:nvPr/>
            </p:nvSpPr>
            <p:spPr bwMode="auto">
              <a:xfrm rot="2700000" flipV="1">
                <a:off x="2763" y="2426"/>
                <a:ext cx="110" cy="92"/>
              </a:xfrm>
              <a:prstGeom prst="rect">
                <a:avLst/>
              </a:prstGeom>
              <a:solidFill>
                <a:srgbClr val="5F5F5F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18000000" lon="0" rev="0"/>
                </a:camera>
                <a:lightRig rig="legacyFlat4" dir="b"/>
              </a:scene3d>
              <a:sp3d extrusionH="125400" prstMaterial="legacyMatte">
                <a:bevelT w="13500" h="13500" prst="angle"/>
                <a:bevelB w="13500" h="13500" prst="angle"/>
                <a:extrusionClr>
                  <a:schemeClr val="bg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0191" name="AutoShape 15"/>
              <p:cNvSpPr>
                <a:spLocks noChangeArrowheads="1"/>
              </p:cNvSpPr>
              <p:nvPr/>
            </p:nvSpPr>
            <p:spPr bwMode="auto">
              <a:xfrm rot="7200000" flipH="1">
                <a:off x="2943" y="2468"/>
                <a:ext cx="23" cy="230"/>
              </a:xfrm>
              <a:prstGeom prst="can">
                <a:avLst>
                  <a:gd name="adj" fmla="val 92315"/>
                </a:avLst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192" name="AutoShape 16"/>
              <p:cNvSpPr>
                <a:spLocks noChangeArrowheads="1"/>
              </p:cNvSpPr>
              <p:nvPr/>
            </p:nvSpPr>
            <p:spPr bwMode="auto">
              <a:xfrm>
                <a:off x="2796" y="2028"/>
                <a:ext cx="46" cy="461"/>
              </a:xfrm>
              <a:prstGeom prst="can">
                <a:avLst>
                  <a:gd name="adj" fmla="val 52197"/>
                </a:avLst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12" name="Rectangle 17"/>
              <p:cNvSpPr>
                <a:spLocks noChangeArrowheads="1"/>
              </p:cNvSpPr>
              <p:nvPr/>
            </p:nvSpPr>
            <p:spPr bwMode="auto">
              <a:xfrm rot="2700000" flipV="1">
                <a:off x="2772" y="1908"/>
                <a:ext cx="110" cy="92"/>
              </a:xfrm>
              <a:prstGeom prst="rect">
                <a:avLst/>
              </a:prstGeom>
              <a:solidFill>
                <a:srgbClr val="5F5F5F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18000000" lon="0" rev="0"/>
                </a:camera>
                <a:lightRig rig="legacyFlat4" dir="b"/>
              </a:scene3d>
              <a:sp3d extrusionH="125400" prstMaterial="legacyMatte">
                <a:bevelT w="13500" h="13500" prst="angle"/>
                <a:bevelB w="13500" h="13500" prst="angle"/>
                <a:extrusionClr>
                  <a:schemeClr val="bg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0194" name="AutoShape 18"/>
              <p:cNvSpPr>
                <a:spLocks noChangeArrowheads="1"/>
              </p:cNvSpPr>
              <p:nvPr/>
            </p:nvSpPr>
            <p:spPr bwMode="auto">
              <a:xfrm rot="7200000" flipH="1">
                <a:off x="2998" y="1928"/>
                <a:ext cx="23" cy="345"/>
              </a:xfrm>
              <a:prstGeom prst="can">
                <a:avLst>
                  <a:gd name="adj" fmla="val 138472"/>
                </a:avLst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195" name="AutoShape 19"/>
              <p:cNvSpPr>
                <a:spLocks noChangeArrowheads="1"/>
              </p:cNvSpPr>
              <p:nvPr/>
            </p:nvSpPr>
            <p:spPr bwMode="auto">
              <a:xfrm>
                <a:off x="2798" y="1506"/>
                <a:ext cx="46" cy="461"/>
              </a:xfrm>
              <a:prstGeom prst="can">
                <a:avLst>
                  <a:gd name="adj" fmla="val 52197"/>
                </a:avLst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15" name="Oval 20"/>
              <p:cNvSpPr>
                <a:spLocks noChangeArrowheads="1"/>
              </p:cNvSpPr>
              <p:nvPr/>
            </p:nvSpPr>
            <p:spPr bwMode="auto">
              <a:xfrm rot="-7200000">
                <a:off x="2747" y="1977"/>
                <a:ext cx="83" cy="5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16" name="AutoShape 21"/>
              <p:cNvSpPr>
                <a:spLocks noChangeArrowheads="1"/>
              </p:cNvSpPr>
              <p:nvPr/>
            </p:nvSpPr>
            <p:spPr bwMode="auto">
              <a:xfrm rot="-7140000">
                <a:off x="2736" y="1980"/>
                <a:ext cx="54" cy="78"/>
              </a:xfrm>
              <a:prstGeom prst="can">
                <a:avLst>
                  <a:gd name="adj" fmla="val 72222"/>
                </a:avLst>
              </a:prstGeom>
              <a:solidFill>
                <a:srgbClr val="FF00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17" name="Oval 22"/>
              <p:cNvSpPr>
                <a:spLocks noChangeArrowheads="1"/>
              </p:cNvSpPr>
              <p:nvPr/>
            </p:nvSpPr>
            <p:spPr bwMode="auto">
              <a:xfrm rot="-7200000">
                <a:off x="2741" y="2499"/>
                <a:ext cx="83" cy="5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18" name="AutoShape 23"/>
              <p:cNvSpPr>
                <a:spLocks noChangeArrowheads="1"/>
              </p:cNvSpPr>
              <p:nvPr/>
            </p:nvSpPr>
            <p:spPr bwMode="auto">
              <a:xfrm rot="-7140000">
                <a:off x="2730" y="2502"/>
                <a:ext cx="54" cy="78"/>
              </a:xfrm>
              <a:prstGeom prst="can">
                <a:avLst>
                  <a:gd name="adj" fmla="val 72222"/>
                </a:avLst>
              </a:prstGeom>
              <a:solidFill>
                <a:srgbClr val="FF00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2212975" y="3471863"/>
              <a:ext cx="1462088" cy="1838325"/>
              <a:chOff x="2212975" y="3471863"/>
              <a:chExt cx="1462088" cy="1838325"/>
            </a:xfrm>
          </p:grpSpPr>
          <p:sp>
            <p:nvSpPr>
              <p:cNvPr id="11272" name="AutoShape 91"/>
              <p:cNvSpPr>
                <a:spLocks noChangeArrowheads="1"/>
              </p:cNvSpPr>
              <p:nvPr/>
            </p:nvSpPr>
            <p:spPr bwMode="auto">
              <a:xfrm>
                <a:off x="2416175" y="4929188"/>
                <a:ext cx="600075" cy="381000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000" y="10800"/>
                    </a:moveTo>
                    <a:cubicBezTo>
                      <a:pt x="1000" y="16212"/>
                      <a:pt x="5388" y="20600"/>
                      <a:pt x="10800" y="20600"/>
                    </a:cubicBezTo>
                    <a:cubicBezTo>
                      <a:pt x="16212" y="20600"/>
                      <a:pt x="20600" y="16212"/>
                      <a:pt x="20600" y="10800"/>
                    </a:cubicBezTo>
                    <a:cubicBezTo>
                      <a:pt x="20600" y="5388"/>
                      <a:pt x="16212" y="1000"/>
                      <a:pt x="10800" y="1000"/>
                    </a:cubicBezTo>
                    <a:cubicBezTo>
                      <a:pt x="5388" y="1000"/>
                      <a:pt x="1000" y="5388"/>
                      <a:pt x="10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3" name="Oval 92"/>
              <p:cNvSpPr>
                <a:spLocks noChangeArrowheads="1"/>
              </p:cNvSpPr>
              <p:nvPr/>
            </p:nvSpPr>
            <p:spPr bwMode="auto">
              <a:xfrm>
                <a:off x="2217738" y="4319588"/>
                <a:ext cx="965200" cy="95885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CCFF">
                      <a:alpha val="87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69" name="AutoShape 93"/>
              <p:cNvSpPr>
                <a:spLocks noChangeArrowheads="1"/>
              </p:cNvSpPr>
              <p:nvPr/>
            </p:nvSpPr>
            <p:spPr bwMode="auto">
              <a:xfrm>
                <a:off x="2546350" y="3940314"/>
                <a:ext cx="309562" cy="546100"/>
              </a:xfrm>
              <a:prstGeom prst="can">
                <a:avLst>
                  <a:gd name="adj" fmla="val 81737"/>
                </a:avLst>
              </a:prstGeom>
              <a:gradFill rotWithShape="1">
                <a:gsLst>
                  <a:gs pos="0">
                    <a:srgbClr val="99CCFF"/>
                  </a:gs>
                  <a:gs pos="50000">
                    <a:schemeClr val="bg1">
                      <a:alpha val="70000"/>
                    </a:schemeClr>
                  </a:gs>
                  <a:gs pos="100000">
                    <a:srgbClr val="99CCFF"/>
                  </a:gs>
                </a:gsLst>
                <a:lin ang="0" scaled="1"/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77" name="Freeform 94"/>
              <p:cNvSpPr>
                <a:spLocks/>
              </p:cNvSpPr>
              <p:nvPr/>
            </p:nvSpPr>
            <p:spPr bwMode="auto">
              <a:xfrm flipH="1">
                <a:off x="2828925" y="4133850"/>
                <a:ext cx="61913" cy="300038"/>
              </a:xfrm>
              <a:custGeom>
                <a:avLst/>
                <a:gdLst>
                  <a:gd name="T0" fmla="*/ 2147483647 w 39"/>
                  <a:gd name="T1" fmla="*/ 0 h 117"/>
                  <a:gd name="T2" fmla="*/ 2147483647 w 39"/>
                  <a:gd name="T3" fmla="*/ 2147483647 h 117"/>
                  <a:gd name="T4" fmla="*/ 0 w 39"/>
                  <a:gd name="T5" fmla="*/ 2147483647 h 117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117"/>
                  <a:gd name="T11" fmla="*/ 39 w 39"/>
                  <a:gd name="T12" fmla="*/ 117 h 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117">
                    <a:moveTo>
                      <a:pt x="36" y="0"/>
                    </a:moveTo>
                    <a:cubicBezTo>
                      <a:pt x="36" y="48"/>
                      <a:pt x="39" y="68"/>
                      <a:pt x="33" y="87"/>
                    </a:cubicBezTo>
                    <a:cubicBezTo>
                      <a:pt x="27" y="106"/>
                      <a:pt x="21" y="117"/>
                      <a:pt x="0" y="117"/>
                    </a:cubicBezTo>
                  </a:path>
                </a:pathLst>
              </a:custGeom>
              <a:noFill/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8" name="Freeform 95"/>
              <p:cNvSpPr>
                <a:spLocks/>
              </p:cNvSpPr>
              <p:nvPr/>
            </p:nvSpPr>
            <p:spPr bwMode="auto">
              <a:xfrm>
                <a:off x="2493963" y="4133850"/>
                <a:ext cx="60325" cy="296863"/>
              </a:xfrm>
              <a:custGeom>
                <a:avLst/>
                <a:gdLst>
                  <a:gd name="T0" fmla="*/ 2147483647 w 39"/>
                  <a:gd name="T1" fmla="*/ 0 h 117"/>
                  <a:gd name="T2" fmla="*/ 2147483647 w 39"/>
                  <a:gd name="T3" fmla="*/ 2147483647 h 117"/>
                  <a:gd name="T4" fmla="*/ 0 w 39"/>
                  <a:gd name="T5" fmla="*/ 2147483647 h 117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117"/>
                  <a:gd name="T11" fmla="*/ 39 w 39"/>
                  <a:gd name="T12" fmla="*/ 117 h 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117">
                    <a:moveTo>
                      <a:pt x="36" y="0"/>
                    </a:moveTo>
                    <a:cubicBezTo>
                      <a:pt x="36" y="48"/>
                      <a:pt x="39" y="68"/>
                      <a:pt x="33" y="87"/>
                    </a:cubicBezTo>
                    <a:cubicBezTo>
                      <a:pt x="27" y="106"/>
                      <a:pt x="21" y="117"/>
                      <a:pt x="0" y="117"/>
                    </a:cubicBezTo>
                  </a:path>
                </a:pathLst>
              </a:custGeom>
              <a:noFill/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72" name="Arc 96"/>
              <p:cNvSpPr>
                <a:spLocks/>
              </p:cNvSpPr>
              <p:nvPr/>
            </p:nvSpPr>
            <p:spPr bwMode="auto">
              <a:xfrm flipV="1">
                <a:off x="2519363" y="4005263"/>
                <a:ext cx="352425" cy="230187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9147 w 43200"/>
                  <a:gd name="T1" fmla="*/ 43060 h 43200"/>
                  <a:gd name="T2" fmla="*/ 21600 w 43200"/>
                  <a:gd name="T3" fmla="*/ 43200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19146" y="43060"/>
                    </a:moveTo>
                    <a:cubicBezTo>
                      <a:pt x="8237" y="41813"/>
                      <a:pt x="0" y="3258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199"/>
                      <a:pt x="21600" y="43200"/>
                    </a:cubicBezTo>
                  </a:path>
                  <a:path w="43200" h="43200" stroke="0" extrusionOk="0">
                    <a:moveTo>
                      <a:pt x="19146" y="43060"/>
                    </a:moveTo>
                    <a:cubicBezTo>
                      <a:pt x="8237" y="41813"/>
                      <a:pt x="0" y="3258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199"/>
                      <a:pt x="21600" y="432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FF"/>
                  </a:gs>
                  <a:gs pos="5000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9525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80" name="Oval 97"/>
              <p:cNvSpPr>
                <a:spLocks noChangeArrowheads="1"/>
              </p:cNvSpPr>
              <p:nvPr/>
            </p:nvSpPr>
            <p:spPr bwMode="auto">
              <a:xfrm>
                <a:off x="2519363" y="3971925"/>
                <a:ext cx="352425" cy="2301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1" name="AutoShape 98"/>
              <p:cNvSpPr>
                <a:spLocks noChangeArrowheads="1"/>
              </p:cNvSpPr>
              <p:nvPr/>
            </p:nvSpPr>
            <p:spPr bwMode="auto">
              <a:xfrm>
                <a:off x="2743200" y="4114800"/>
                <a:ext cx="36513" cy="274638"/>
              </a:xfrm>
              <a:prstGeom prst="can">
                <a:avLst>
                  <a:gd name="adj" fmla="val 55611"/>
                </a:avLst>
              </a:prstGeom>
              <a:solidFill>
                <a:srgbClr val="FFFFFF">
                  <a:alpha val="59999"/>
                </a:srgbClr>
              </a:solidFill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Arc 99"/>
              <p:cNvSpPr>
                <a:spLocks/>
              </p:cNvSpPr>
              <p:nvPr/>
            </p:nvSpPr>
            <p:spPr bwMode="auto">
              <a:xfrm flipV="1">
                <a:off x="2551113" y="3990975"/>
                <a:ext cx="293687" cy="190500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19146" y="43060"/>
                    </a:moveTo>
                    <a:cubicBezTo>
                      <a:pt x="8237" y="41813"/>
                      <a:pt x="0" y="3258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199"/>
                      <a:pt x="21600" y="43200"/>
                    </a:cubicBezTo>
                  </a:path>
                  <a:path w="43200" h="43200" stroke="0" extrusionOk="0">
                    <a:moveTo>
                      <a:pt x="19146" y="43060"/>
                    </a:moveTo>
                    <a:cubicBezTo>
                      <a:pt x="8237" y="41813"/>
                      <a:pt x="0" y="3258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199"/>
                      <a:pt x="21600" y="432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2F00"/>
                  </a:gs>
                  <a:gs pos="50000">
                    <a:srgbClr val="FF6600"/>
                  </a:gs>
                  <a:gs pos="100000">
                    <a:srgbClr val="762F00"/>
                  </a:gs>
                </a:gsLst>
                <a:lin ang="0" scaled="1"/>
              </a:gra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3" name="Oval 100"/>
              <p:cNvSpPr>
                <a:spLocks noChangeArrowheads="1"/>
              </p:cNvSpPr>
              <p:nvPr/>
            </p:nvSpPr>
            <p:spPr bwMode="auto">
              <a:xfrm>
                <a:off x="2551113" y="3968750"/>
                <a:ext cx="293687" cy="190500"/>
              </a:xfrm>
              <a:prstGeom prst="ellipse">
                <a:avLst/>
              </a:prstGeom>
              <a:solidFill>
                <a:srgbClr val="FF6600"/>
              </a:soli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4" name="Oval 101"/>
              <p:cNvSpPr>
                <a:spLocks noChangeArrowheads="1"/>
              </p:cNvSpPr>
              <p:nvPr/>
            </p:nvSpPr>
            <p:spPr bwMode="auto">
              <a:xfrm>
                <a:off x="2613025" y="4038600"/>
                <a:ext cx="55563" cy="36513"/>
              </a:xfrm>
              <a:prstGeom prst="ellipse">
                <a:avLst/>
              </a:prstGeom>
              <a:solidFill>
                <a:srgbClr val="4D4D4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5" name="Oval 102"/>
              <p:cNvSpPr>
                <a:spLocks noChangeArrowheads="1"/>
              </p:cNvSpPr>
              <p:nvPr/>
            </p:nvSpPr>
            <p:spPr bwMode="auto">
              <a:xfrm>
                <a:off x="2212975" y="4491038"/>
                <a:ext cx="968375" cy="630237"/>
              </a:xfrm>
              <a:prstGeom prst="ellipse">
                <a:avLst/>
              </a:prstGeom>
              <a:solidFill>
                <a:srgbClr val="FFFFFF">
                  <a:alpha val="30196"/>
                </a:srgbClr>
              </a:solidFill>
              <a:ln w="3175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/>
              </a:p>
            </p:txBody>
          </p:sp>
          <p:pic>
            <p:nvPicPr>
              <p:cNvPr id="50293" name="Picture 117" descr="khoi den"/>
              <p:cNvPicPr>
                <a:picLocks noChangeAspect="1" noChangeArrowheads="1" noCrop="1"/>
              </p:cNvPicPr>
              <p:nvPr/>
            </p:nvPicPr>
            <p:blipFill>
              <a:blip r:embed="rId2">
                <a:lum bright="30000"/>
              </a:blip>
              <a:srcRect/>
              <a:stretch>
                <a:fillRect/>
              </a:stretch>
            </p:blipFill>
            <p:spPr bwMode="auto">
              <a:xfrm rot="3811978">
                <a:off x="3225800" y="3235326"/>
                <a:ext cx="212725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" name="Group 118"/>
              <p:cNvGrpSpPr>
                <a:grpSpLocks/>
              </p:cNvGrpSpPr>
              <p:nvPr/>
            </p:nvGrpSpPr>
            <p:grpSpPr bwMode="auto">
              <a:xfrm>
                <a:off x="2733675" y="3759200"/>
                <a:ext cx="279400" cy="314325"/>
                <a:chOff x="3226" y="2032"/>
                <a:chExt cx="176" cy="198"/>
              </a:xfrm>
            </p:grpSpPr>
            <p:sp>
              <p:nvSpPr>
                <p:cNvPr id="11519" name="AutoShape 119"/>
                <p:cNvSpPr>
                  <a:spLocks noChangeArrowheads="1"/>
                </p:cNvSpPr>
                <p:nvPr/>
              </p:nvSpPr>
              <p:spPr bwMode="auto">
                <a:xfrm>
                  <a:off x="3228" y="2091"/>
                  <a:ext cx="28" cy="139"/>
                </a:xfrm>
                <a:prstGeom prst="can">
                  <a:avLst>
                    <a:gd name="adj" fmla="val 36704"/>
                  </a:avLst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0" scaled="1"/>
                </a:gradFill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20" name="AutoShape 120"/>
                <p:cNvSpPr>
                  <a:spLocks noChangeArrowheads="1"/>
                </p:cNvSpPr>
                <p:nvPr/>
              </p:nvSpPr>
              <p:spPr bwMode="auto">
                <a:xfrm rot="-7020000">
                  <a:off x="3308" y="1965"/>
                  <a:ext cx="28" cy="161"/>
                </a:xfrm>
                <a:prstGeom prst="can">
                  <a:avLst>
                    <a:gd name="adj" fmla="val 42513"/>
                  </a:avLst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0" scaled="1"/>
                </a:gradFill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97" name="Freeform 121"/>
                <p:cNvSpPr>
                  <a:spLocks/>
                </p:cNvSpPr>
                <p:nvPr/>
              </p:nvSpPr>
              <p:spPr bwMode="auto">
                <a:xfrm>
                  <a:off x="3226" y="2061"/>
                  <a:ext cx="41" cy="41"/>
                </a:xfrm>
                <a:custGeom>
                  <a:avLst/>
                  <a:gdLst/>
                  <a:ahLst/>
                  <a:cxnLst>
                    <a:cxn ang="0">
                      <a:pos x="4" y="41"/>
                    </a:cxn>
                    <a:cxn ang="0">
                      <a:pos x="10" y="17"/>
                    </a:cxn>
                    <a:cxn ang="0">
                      <a:pos x="36" y="2"/>
                    </a:cxn>
                    <a:cxn ang="0">
                      <a:pos x="41" y="24"/>
                    </a:cxn>
                    <a:cxn ang="0">
                      <a:pos x="29" y="38"/>
                    </a:cxn>
                    <a:cxn ang="0">
                      <a:pos x="4" y="41"/>
                    </a:cxn>
                  </a:cxnLst>
                  <a:rect l="0" t="0" r="r" b="b"/>
                  <a:pathLst>
                    <a:path w="41" h="41">
                      <a:moveTo>
                        <a:pt x="4" y="41"/>
                      </a:moveTo>
                      <a:cubicBezTo>
                        <a:pt x="0" y="37"/>
                        <a:pt x="5" y="23"/>
                        <a:pt x="10" y="17"/>
                      </a:cubicBezTo>
                      <a:cubicBezTo>
                        <a:pt x="15" y="11"/>
                        <a:pt x="30" y="0"/>
                        <a:pt x="36" y="2"/>
                      </a:cubicBezTo>
                      <a:lnTo>
                        <a:pt x="41" y="24"/>
                      </a:lnTo>
                      <a:lnTo>
                        <a:pt x="29" y="38"/>
                      </a:lnTo>
                      <a:lnTo>
                        <a:pt x="4" y="4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3175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522" name="AutoShape 122"/>
                <p:cNvSpPr>
                  <a:spLocks noChangeArrowheads="1"/>
                </p:cNvSpPr>
                <p:nvPr/>
              </p:nvSpPr>
              <p:spPr bwMode="auto">
                <a:xfrm rot="-7020000">
                  <a:off x="3246" y="2064"/>
                  <a:ext cx="23" cy="23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767676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99" name="AutoShape 123"/>
                <p:cNvSpPr>
                  <a:spLocks noChangeArrowheads="1"/>
                </p:cNvSpPr>
                <p:nvPr/>
              </p:nvSpPr>
              <p:spPr bwMode="auto">
                <a:xfrm>
                  <a:off x="3230" y="2092"/>
                  <a:ext cx="23" cy="23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317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50321" name="Line 145"/>
              <p:cNvSpPr>
                <a:spLocks noChangeShapeType="1"/>
              </p:cNvSpPr>
              <p:nvPr/>
            </p:nvSpPr>
            <p:spPr bwMode="auto">
              <a:xfrm>
                <a:off x="2641600" y="3776663"/>
                <a:ext cx="0" cy="53340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01" name="Oval 225"/>
              <p:cNvSpPr>
                <a:spLocks noChangeArrowheads="1"/>
              </p:cNvSpPr>
              <p:nvPr/>
            </p:nvSpPr>
            <p:spPr bwMode="auto">
              <a:xfrm>
                <a:off x="2924175" y="4883150"/>
                <a:ext cx="46038" cy="460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66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02" name="Oval 226"/>
              <p:cNvSpPr>
                <a:spLocks noChangeArrowheads="1"/>
              </p:cNvSpPr>
              <p:nvPr/>
            </p:nvSpPr>
            <p:spPr bwMode="auto">
              <a:xfrm>
                <a:off x="2800350" y="5064125"/>
                <a:ext cx="46038" cy="460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66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03" name="Oval 227"/>
              <p:cNvSpPr>
                <a:spLocks noChangeArrowheads="1"/>
              </p:cNvSpPr>
              <p:nvPr/>
            </p:nvSpPr>
            <p:spPr bwMode="auto">
              <a:xfrm>
                <a:off x="2513013" y="4948238"/>
                <a:ext cx="46037" cy="460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66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04" name="Oval 228"/>
              <p:cNvSpPr>
                <a:spLocks noChangeArrowheads="1"/>
              </p:cNvSpPr>
              <p:nvPr/>
            </p:nvSpPr>
            <p:spPr bwMode="auto">
              <a:xfrm>
                <a:off x="2381250" y="5100638"/>
                <a:ext cx="46038" cy="460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66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05" name="Oval 229"/>
              <p:cNvSpPr>
                <a:spLocks noChangeArrowheads="1"/>
              </p:cNvSpPr>
              <p:nvPr/>
            </p:nvSpPr>
            <p:spPr bwMode="auto">
              <a:xfrm>
                <a:off x="3028950" y="5072063"/>
                <a:ext cx="46038" cy="460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66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06" name="Oval 230"/>
              <p:cNvSpPr>
                <a:spLocks noChangeArrowheads="1"/>
              </p:cNvSpPr>
              <p:nvPr/>
            </p:nvSpPr>
            <p:spPr bwMode="auto">
              <a:xfrm>
                <a:off x="2743200" y="5216525"/>
                <a:ext cx="46038" cy="460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66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07" name="Oval 231"/>
              <p:cNvSpPr>
                <a:spLocks noChangeArrowheads="1"/>
              </p:cNvSpPr>
              <p:nvPr/>
            </p:nvSpPr>
            <p:spPr bwMode="auto">
              <a:xfrm>
                <a:off x="2351088" y="4881563"/>
                <a:ext cx="46037" cy="460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66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08" name="Oval 232"/>
              <p:cNvSpPr>
                <a:spLocks noChangeArrowheads="1"/>
              </p:cNvSpPr>
              <p:nvPr/>
            </p:nvSpPr>
            <p:spPr bwMode="auto">
              <a:xfrm>
                <a:off x="2579688" y="5186363"/>
                <a:ext cx="46037" cy="460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66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09" name="Oval 233"/>
              <p:cNvSpPr>
                <a:spLocks noChangeArrowheads="1"/>
              </p:cNvSpPr>
              <p:nvPr/>
            </p:nvSpPr>
            <p:spPr bwMode="auto">
              <a:xfrm>
                <a:off x="2914650" y="5102225"/>
                <a:ext cx="46038" cy="460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66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0410" name="Picture 234" descr="mat nuoc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655888" y="4805363"/>
                <a:ext cx="85725" cy="128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411" name="Picture 235" descr="mat nuoc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579688" y="4814888"/>
                <a:ext cx="80962" cy="128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412" name="Picture 236" descr="mat nuoc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60688" y="4652963"/>
                <a:ext cx="85725" cy="128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413" name="Picture 237" descr="mat nuoc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903538" y="4648200"/>
                <a:ext cx="80962" cy="128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414" name="Picture 238" descr="mat nuoc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360613" y="4657725"/>
                <a:ext cx="85725" cy="128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415" name="Picture 239" descr="mat nuoc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32050" y="4652963"/>
                <a:ext cx="80963" cy="128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416" name="Picture 240" descr="mat nuoc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732088" y="4957763"/>
                <a:ext cx="85725" cy="128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417" name="Picture 241" descr="mat nuoc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665413" y="4957763"/>
                <a:ext cx="80962" cy="128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418" name="Picture 242" descr="mat nuoc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398713" y="4881563"/>
                <a:ext cx="76200" cy="128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419" name="Picture 243" descr="mat nuoc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70150" y="4881563"/>
                <a:ext cx="74613" cy="128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420" name="Picture 244" descr="mat nuoc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713038" y="4572000"/>
                <a:ext cx="76200" cy="128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421" name="Picture 245" descr="mat nuoc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784475" y="4572000"/>
                <a:ext cx="74613" cy="128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422" name="Picture 246" descr="mat nuoc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08288" y="4805363"/>
                <a:ext cx="76200" cy="128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423" name="Picture 247" descr="mat nuoc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79725" y="4805363"/>
                <a:ext cx="74613" cy="128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4" name="Group 248"/>
              <p:cNvGrpSpPr>
                <a:grpSpLocks/>
              </p:cNvGrpSpPr>
              <p:nvPr/>
            </p:nvGrpSpPr>
            <p:grpSpPr bwMode="auto">
              <a:xfrm>
                <a:off x="2522538" y="4052888"/>
                <a:ext cx="352425" cy="190500"/>
                <a:chOff x="3084" y="2022"/>
                <a:chExt cx="222" cy="120"/>
              </a:xfrm>
            </p:grpSpPr>
            <p:grpSp>
              <p:nvGrpSpPr>
                <p:cNvPr id="15" name="Group 249"/>
                <p:cNvGrpSpPr>
                  <a:grpSpLocks/>
                </p:cNvGrpSpPr>
                <p:nvPr/>
              </p:nvGrpSpPr>
              <p:grpSpPr bwMode="auto">
                <a:xfrm>
                  <a:off x="3084" y="2025"/>
                  <a:ext cx="222" cy="117"/>
                  <a:chOff x="3084" y="2217"/>
                  <a:chExt cx="222" cy="117"/>
                </a:xfrm>
              </p:grpSpPr>
              <p:sp>
                <p:nvSpPr>
                  <p:cNvPr id="50426" name="Arc 250"/>
                  <p:cNvSpPr>
                    <a:spLocks/>
                  </p:cNvSpPr>
                  <p:nvPr/>
                </p:nvSpPr>
                <p:spPr bwMode="auto">
                  <a:xfrm flipV="1">
                    <a:off x="3084" y="2259"/>
                    <a:ext cx="222" cy="75"/>
                  </a:xfrm>
                  <a:custGeom>
                    <a:avLst/>
                    <a:gdLst>
                      <a:gd name="G0" fmla="+- 21599 0 0"/>
                      <a:gd name="G1" fmla="+- 21600 0 0"/>
                      <a:gd name="G2" fmla="+- 21600 0 0"/>
                      <a:gd name="T0" fmla="*/ 0 w 43199"/>
                      <a:gd name="T1" fmla="*/ 21383 h 22344"/>
                      <a:gd name="T2" fmla="*/ 43186 w 43199"/>
                      <a:gd name="T3" fmla="*/ 22344 h 22344"/>
                      <a:gd name="T4" fmla="*/ 21599 w 43199"/>
                      <a:gd name="T5" fmla="*/ 21600 h 223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199" h="22344" fill="none" extrusionOk="0">
                        <a:moveTo>
                          <a:pt x="0" y="21383"/>
                        </a:moveTo>
                        <a:cubicBezTo>
                          <a:pt x="119" y="9538"/>
                          <a:pt x="9754" y="-1"/>
                          <a:pt x="21599" y="0"/>
                        </a:cubicBezTo>
                        <a:cubicBezTo>
                          <a:pt x="33528" y="0"/>
                          <a:pt x="43199" y="9670"/>
                          <a:pt x="43199" y="21600"/>
                        </a:cubicBezTo>
                        <a:cubicBezTo>
                          <a:pt x="43199" y="21848"/>
                          <a:pt x="43194" y="22096"/>
                          <a:pt x="43186" y="22344"/>
                        </a:cubicBezTo>
                      </a:path>
                      <a:path w="43199" h="22344" stroke="0" extrusionOk="0">
                        <a:moveTo>
                          <a:pt x="0" y="21383"/>
                        </a:moveTo>
                        <a:cubicBezTo>
                          <a:pt x="119" y="9538"/>
                          <a:pt x="9754" y="-1"/>
                          <a:pt x="21599" y="0"/>
                        </a:cubicBezTo>
                        <a:cubicBezTo>
                          <a:pt x="33528" y="0"/>
                          <a:pt x="43199" y="9670"/>
                          <a:pt x="43199" y="21600"/>
                        </a:cubicBezTo>
                        <a:cubicBezTo>
                          <a:pt x="43199" y="21848"/>
                          <a:pt x="43194" y="22096"/>
                          <a:pt x="43186" y="22344"/>
                        </a:cubicBezTo>
                        <a:lnTo>
                          <a:pt x="21599" y="2160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FF"/>
                      </a:gs>
                      <a:gs pos="50000">
                        <a:schemeClr val="bg1"/>
                      </a:gs>
                      <a:gs pos="100000">
                        <a:srgbClr val="99CCFF"/>
                      </a:gs>
                    </a:gsLst>
                    <a:lin ang="0" scaled="1"/>
                  </a:gradFill>
                  <a:ln w="9525">
                    <a:solidFill>
                      <a:srgbClr val="3399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420" name="Arc 251"/>
                  <p:cNvSpPr>
                    <a:spLocks/>
                  </p:cNvSpPr>
                  <p:nvPr/>
                </p:nvSpPr>
                <p:spPr bwMode="auto">
                  <a:xfrm flipV="1">
                    <a:off x="3084" y="2235"/>
                    <a:ext cx="222" cy="78"/>
                  </a:xfrm>
                  <a:custGeom>
                    <a:avLst/>
                    <a:gdLst>
                      <a:gd name="T0" fmla="*/ 0 w 43199"/>
                      <a:gd name="T1" fmla="*/ 0 h 23233"/>
                      <a:gd name="T2" fmla="*/ 0 w 43199"/>
                      <a:gd name="T3" fmla="*/ 0 h 23233"/>
                      <a:gd name="T4" fmla="*/ 0 w 43199"/>
                      <a:gd name="T5" fmla="*/ 0 h 23233"/>
                      <a:gd name="T6" fmla="*/ 0 60000 65536"/>
                      <a:gd name="T7" fmla="*/ 0 60000 65536"/>
                      <a:gd name="T8" fmla="*/ 0 60000 65536"/>
                      <a:gd name="T9" fmla="*/ 0 w 43199"/>
                      <a:gd name="T10" fmla="*/ 0 h 23233"/>
                      <a:gd name="T11" fmla="*/ 43199 w 43199"/>
                      <a:gd name="T12" fmla="*/ 23233 h 2323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99" h="23233" fill="none" extrusionOk="0">
                        <a:moveTo>
                          <a:pt x="0" y="21383"/>
                        </a:moveTo>
                        <a:cubicBezTo>
                          <a:pt x="119" y="9538"/>
                          <a:pt x="9754" y="-1"/>
                          <a:pt x="21599" y="0"/>
                        </a:cubicBezTo>
                        <a:cubicBezTo>
                          <a:pt x="33528" y="0"/>
                          <a:pt x="43199" y="9670"/>
                          <a:pt x="43199" y="21600"/>
                        </a:cubicBezTo>
                        <a:cubicBezTo>
                          <a:pt x="43199" y="22144"/>
                          <a:pt x="43178" y="22689"/>
                          <a:pt x="43137" y="23233"/>
                        </a:cubicBezTo>
                      </a:path>
                      <a:path w="43199" h="23233" stroke="0" extrusionOk="0">
                        <a:moveTo>
                          <a:pt x="0" y="21383"/>
                        </a:moveTo>
                        <a:cubicBezTo>
                          <a:pt x="119" y="9538"/>
                          <a:pt x="9754" y="-1"/>
                          <a:pt x="21599" y="0"/>
                        </a:cubicBezTo>
                        <a:cubicBezTo>
                          <a:pt x="33528" y="0"/>
                          <a:pt x="43199" y="9670"/>
                          <a:pt x="43199" y="21600"/>
                        </a:cubicBezTo>
                        <a:cubicBezTo>
                          <a:pt x="43199" y="22144"/>
                          <a:pt x="43178" y="22689"/>
                          <a:pt x="43137" y="23233"/>
                        </a:cubicBezTo>
                        <a:lnTo>
                          <a:pt x="21599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rgbClr val="3399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21" name="Arc 252"/>
                  <p:cNvSpPr>
                    <a:spLocks/>
                  </p:cNvSpPr>
                  <p:nvPr/>
                </p:nvSpPr>
                <p:spPr bwMode="auto">
                  <a:xfrm flipV="1">
                    <a:off x="3104" y="2227"/>
                    <a:ext cx="184" cy="67"/>
                  </a:xfrm>
                  <a:custGeom>
                    <a:avLst/>
                    <a:gdLst>
                      <a:gd name="T0" fmla="*/ 0 w 43200"/>
                      <a:gd name="T1" fmla="*/ 0 h 23716"/>
                      <a:gd name="T2" fmla="*/ 0 w 43200"/>
                      <a:gd name="T3" fmla="*/ 0 h 23716"/>
                      <a:gd name="T4" fmla="*/ 0 w 43200"/>
                      <a:gd name="T5" fmla="*/ 0 h 23716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3716"/>
                      <a:gd name="T11" fmla="*/ 43200 w 43200"/>
                      <a:gd name="T12" fmla="*/ 23716 h 2371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3716" fill="none" extrusionOk="0">
                        <a:moveTo>
                          <a:pt x="103" y="23716"/>
                        </a:moveTo>
                        <a:cubicBezTo>
                          <a:pt x="34" y="23012"/>
                          <a:pt x="0" y="223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187"/>
                          <a:pt x="43176" y="22775"/>
                          <a:pt x="43128" y="23361"/>
                        </a:cubicBezTo>
                      </a:path>
                      <a:path w="43200" h="23716" stroke="0" extrusionOk="0">
                        <a:moveTo>
                          <a:pt x="103" y="23716"/>
                        </a:moveTo>
                        <a:cubicBezTo>
                          <a:pt x="34" y="23012"/>
                          <a:pt x="0" y="2230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187"/>
                          <a:pt x="43176" y="22775"/>
                          <a:pt x="43128" y="23361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62F00"/>
                      </a:gs>
                      <a:gs pos="50000">
                        <a:srgbClr val="FF6600"/>
                      </a:gs>
                      <a:gs pos="100000">
                        <a:srgbClr val="762F00"/>
                      </a:gs>
                    </a:gsLst>
                    <a:lin ang="0" scaled="1"/>
                  </a:gradFill>
                  <a:ln w="317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22" name="Arc 253"/>
                  <p:cNvSpPr>
                    <a:spLocks/>
                  </p:cNvSpPr>
                  <p:nvPr/>
                </p:nvSpPr>
                <p:spPr bwMode="auto">
                  <a:xfrm flipV="1">
                    <a:off x="3105" y="2217"/>
                    <a:ext cx="182" cy="60"/>
                  </a:xfrm>
                  <a:custGeom>
                    <a:avLst/>
                    <a:gdLst>
                      <a:gd name="T0" fmla="*/ 0 w 42623"/>
                      <a:gd name="T1" fmla="*/ 0 h 21600"/>
                      <a:gd name="T2" fmla="*/ 0 w 42623"/>
                      <a:gd name="T3" fmla="*/ 0 h 21600"/>
                      <a:gd name="T4" fmla="*/ 0 w 42623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2623"/>
                      <a:gd name="T10" fmla="*/ 0 h 21600"/>
                      <a:gd name="T11" fmla="*/ 42623 w 4262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623" h="21600" fill="none" extrusionOk="0">
                        <a:moveTo>
                          <a:pt x="0" y="17799"/>
                        </a:moveTo>
                        <a:cubicBezTo>
                          <a:pt x="1841" y="7499"/>
                          <a:pt x="10799" y="-1"/>
                          <a:pt x="21263" y="0"/>
                        </a:cubicBezTo>
                        <a:cubicBezTo>
                          <a:pt x="31953" y="0"/>
                          <a:pt x="41035" y="7820"/>
                          <a:pt x="42623" y="18391"/>
                        </a:cubicBezTo>
                      </a:path>
                      <a:path w="42623" h="21600" stroke="0" extrusionOk="0">
                        <a:moveTo>
                          <a:pt x="0" y="17799"/>
                        </a:moveTo>
                        <a:cubicBezTo>
                          <a:pt x="1841" y="7499"/>
                          <a:pt x="10799" y="-1"/>
                          <a:pt x="21263" y="0"/>
                        </a:cubicBezTo>
                        <a:cubicBezTo>
                          <a:pt x="31953" y="0"/>
                          <a:pt x="41035" y="7820"/>
                          <a:pt x="42623" y="18391"/>
                        </a:cubicBezTo>
                        <a:lnTo>
                          <a:pt x="21263" y="21600"/>
                        </a:lnTo>
                        <a:close/>
                      </a:path>
                    </a:pathLst>
                  </a:custGeom>
                  <a:solidFill>
                    <a:srgbClr val="FF6600"/>
                  </a:solidFill>
                  <a:ln w="3175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418" name="Arc 254"/>
                <p:cNvSpPr>
                  <a:spLocks/>
                </p:cNvSpPr>
                <p:nvPr/>
              </p:nvSpPr>
              <p:spPr bwMode="auto">
                <a:xfrm flipV="1">
                  <a:off x="3140" y="2022"/>
                  <a:ext cx="35" cy="12"/>
                </a:xfrm>
                <a:custGeom>
                  <a:avLst/>
                  <a:gdLst>
                    <a:gd name="T0" fmla="*/ 0 w 42104"/>
                    <a:gd name="T1" fmla="*/ 0 h 21600"/>
                    <a:gd name="T2" fmla="*/ 0 w 42104"/>
                    <a:gd name="T3" fmla="*/ 0 h 21600"/>
                    <a:gd name="T4" fmla="*/ 0 w 421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2104"/>
                    <a:gd name="T10" fmla="*/ 0 h 21600"/>
                    <a:gd name="T11" fmla="*/ 42104 w 421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104" h="21600" fill="none" extrusionOk="0">
                      <a:moveTo>
                        <a:pt x="0" y="16622"/>
                      </a:moveTo>
                      <a:cubicBezTo>
                        <a:pt x="2307" y="6879"/>
                        <a:pt x="11007" y="-1"/>
                        <a:pt x="21019" y="0"/>
                      </a:cubicBezTo>
                      <a:cubicBezTo>
                        <a:pt x="31142" y="0"/>
                        <a:pt x="39907" y="7030"/>
                        <a:pt x="42104" y="16912"/>
                      </a:cubicBezTo>
                    </a:path>
                    <a:path w="42104" h="21600" stroke="0" extrusionOk="0">
                      <a:moveTo>
                        <a:pt x="0" y="16622"/>
                      </a:moveTo>
                      <a:cubicBezTo>
                        <a:pt x="2307" y="6879"/>
                        <a:pt x="11007" y="-1"/>
                        <a:pt x="21019" y="0"/>
                      </a:cubicBezTo>
                      <a:cubicBezTo>
                        <a:pt x="31142" y="0"/>
                        <a:pt x="39907" y="7030"/>
                        <a:pt x="42104" y="16912"/>
                      </a:cubicBezTo>
                      <a:lnTo>
                        <a:pt x="21019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6" name="Group 255"/>
          <p:cNvGrpSpPr>
            <a:grpSpLocks/>
          </p:cNvGrpSpPr>
          <p:nvPr/>
        </p:nvGrpSpPr>
        <p:grpSpPr bwMode="auto">
          <a:xfrm>
            <a:off x="808038" y="5865813"/>
            <a:ext cx="274637" cy="206375"/>
            <a:chOff x="4224" y="1968"/>
            <a:chExt cx="144" cy="108"/>
          </a:xfrm>
        </p:grpSpPr>
        <p:sp>
          <p:nvSpPr>
            <p:cNvPr id="11415" name="Freeform 256"/>
            <p:cNvSpPr>
              <a:spLocks/>
            </p:cNvSpPr>
            <p:nvPr/>
          </p:nvSpPr>
          <p:spPr bwMode="auto">
            <a:xfrm>
              <a:off x="4224" y="1968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6" name="Freeform 257"/>
            <p:cNvSpPr>
              <a:spLocks/>
            </p:cNvSpPr>
            <p:nvPr/>
          </p:nvSpPr>
          <p:spPr bwMode="auto">
            <a:xfrm rot="7895004">
              <a:off x="4272" y="1980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272"/>
          <p:cNvGrpSpPr>
            <a:grpSpLocks/>
          </p:cNvGrpSpPr>
          <p:nvPr/>
        </p:nvGrpSpPr>
        <p:grpSpPr bwMode="auto">
          <a:xfrm>
            <a:off x="6477000" y="0"/>
            <a:ext cx="2403475" cy="2968625"/>
            <a:chOff x="3735" y="1056"/>
            <a:chExt cx="1616" cy="2677"/>
          </a:xfrm>
        </p:grpSpPr>
        <p:pic>
          <p:nvPicPr>
            <p:cNvPr id="11402" name="Picture 273" descr="celsius_face_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92" y="1056"/>
              <a:ext cx="1398" cy="1872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11403" name="Text Box 274"/>
            <p:cNvSpPr txBox="1">
              <a:spLocks noChangeArrowheads="1"/>
            </p:cNvSpPr>
            <p:nvPr/>
          </p:nvSpPr>
          <p:spPr bwMode="auto">
            <a:xfrm>
              <a:off x="3735" y="2991"/>
              <a:ext cx="1616" cy="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9900"/>
                  </a:solidFill>
                  <a:latin typeface="VietSpell" pitchFamily="2" charset="0"/>
                </a:rPr>
                <a:t>Anders Celsius</a:t>
              </a:r>
            </a:p>
            <a:p>
              <a:pPr algn="ctr" eaLnBrk="0" hangingPunct="0"/>
              <a:r>
                <a:rPr lang="en-US" sz="2400" b="1">
                  <a:solidFill>
                    <a:srgbClr val="009900"/>
                  </a:solidFill>
                  <a:latin typeface="VietSpell" pitchFamily="2" charset="0"/>
                </a:rPr>
                <a:t>(1701-1744)</a:t>
              </a:r>
            </a:p>
          </p:txBody>
        </p:sp>
      </p:grpSp>
      <p:sp>
        <p:nvSpPr>
          <p:cNvPr id="50523" name="Text Box 347"/>
          <p:cNvSpPr txBox="1">
            <a:spLocks noChangeArrowheads="1"/>
          </p:cNvSpPr>
          <p:nvPr/>
        </p:nvSpPr>
        <p:spPr bwMode="auto">
          <a:xfrm>
            <a:off x="1600200" y="2057400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85800" y="1371600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a, 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Xenxiut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333" name="Text Box 6"/>
          <p:cNvSpPr txBox="1">
            <a:spLocks noChangeArrowheads="1"/>
          </p:cNvSpPr>
          <p:nvPr/>
        </p:nvSpPr>
        <p:spPr bwMode="auto">
          <a:xfrm>
            <a:off x="457200" y="381000"/>
            <a:ext cx="480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5" name="Rectangle 354"/>
          <p:cNvSpPr/>
          <p:nvPr/>
        </p:nvSpPr>
        <p:spPr>
          <a:xfrm>
            <a:off x="1600200" y="3429000"/>
            <a:ext cx="5609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0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23" grpId="0"/>
      <p:bldP spid="2" grpId="0" autoUpdateAnimBg="0"/>
      <p:bldP spid="3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477000"/>
            <a:ext cx="2133600" cy="476250"/>
          </a:xfrm>
          <a:noFill/>
        </p:spPr>
        <p:txBody>
          <a:bodyPr/>
          <a:lstStyle/>
          <a:p>
            <a:fld id="{48EC1C0F-33E6-4AC3-AF4C-97B909621F83}" type="slidenum">
              <a:rPr lang="en-US" smtClean="0"/>
              <a:pPr/>
              <a:t>13</a:t>
            </a:fld>
            <a:endParaRPr lang="en-US" smtClean="0"/>
          </a:p>
        </p:txBody>
      </p:sp>
      <p:grpSp>
        <p:nvGrpSpPr>
          <p:cNvPr id="11" name="Group 255"/>
          <p:cNvGrpSpPr>
            <a:grpSpLocks/>
          </p:cNvGrpSpPr>
          <p:nvPr/>
        </p:nvGrpSpPr>
        <p:grpSpPr bwMode="auto">
          <a:xfrm>
            <a:off x="808038" y="5865813"/>
            <a:ext cx="274637" cy="206375"/>
            <a:chOff x="4224" y="1968"/>
            <a:chExt cx="144" cy="108"/>
          </a:xfrm>
        </p:grpSpPr>
        <p:sp>
          <p:nvSpPr>
            <p:cNvPr id="11415" name="Freeform 256"/>
            <p:cNvSpPr>
              <a:spLocks/>
            </p:cNvSpPr>
            <p:nvPr/>
          </p:nvSpPr>
          <p:spPr bwMode="auto">
            <a:xfrm>
              <a:off x="4224" y="1968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6" name="Freeform 257"/>
            <p:cNvSpPr>
              <a:spLocks/>
            </p:cNvSpPr>
            <p:nvPr/>
          </p:nvSpPr>
          <p:spPr bwMode="auto">
            <a:xfrm rot="7895004">
              <a:off x="4272" y="1980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352"/>
          <p:cNvGrpSpPr/>
          <p:nvPr/>
        </p:nvGrpSpPr>
        <p:grpSpPr>
          <a:xfrm>
            <a:off x="7010400" y="838200"/>
            <a:ext cx="1143000" cy="3338512"/>
            <a:chOff x="304800" y="1600200"/>
            <a:chExt cx="1143000" cy="3338512"/>
          </a:xfrm>
        </p:grpSpPr>
        <p:sp>
          <p:nvSpPr>
            <p:cNvPr id="50451" name="Text Box 275"/>
            <p:cNvSpPr txBox="1">
              <a:spLocks noChangeArrowheads="1"/>
            </p:cNvSpPr>
            <p:nvPr/>
          </p:nvSpPr>
          <p:spPr bwMode="auto">
            <a:xfrm>
              <a:off x="609600" y="1905000"/>
              <a:ext cx="8382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</a:rPr>
                <a:t>100</a:t>
              </a:r>
              <a:r>
                <a:rPr lang="en-US" sz="1600" b="1" baseline="30000" dirty="0">
                  <a:solidFill>
                    <a:srgbClr val="FF0000"/>
                  </a:solidFill>
                  <a:latin typeface="Times New Roman" pitchFamily="18" charset="0"/>
                </a:rPr>
                <a:t>o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50454" name="Text Box 278"/>
            <p:cNvSpPr txBox="1">
              <a:spLocks noChangeArrowheads="1"/>
            </p:cNvSpPr>
            <p:nvPr/>
          </p:nvSpPr>
          <p:spPr bwMode="auto">
            <a:xfrm>
              <a:off x="609600" y="4191000"/>
              <a:ext cx="8382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r>
                <a:rPr lang="en-US" sz="1600" b="1" baseline="30000" dirty="0">
                  <a:solidFill>
                    <a:srgbClr val="FF0000"/>
                  </a:solidFill>
                  <a:latin typeface="Times New Roman" pitchFamily="18" charset="0"/>
                </a:rPr>
                <a:t>o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</a:p>
          </p:txBody>
        </p:sp>
        <p:grpSp>
          <p:nvGrpSpPr>
            <p:cNvPr id="14" name="Group 351"/>
            <p:cNvGrpSpPr/>
            <p:nvPr/>
          </p:nvGrpSpPr>
          <p:grpSpPr>
            <a:xfrm>
              <a:off x="304800" y="1600200"/>
              <a:ext cx="809625" cy="3338512"/>
              <a:chOff x="779463" y="1319213"/>
              <a:chExt cx="809625" cy="3338512"/>
            </a:xfrm>
          </p:grpSpPr>
          <p:grpSp>
            <p:nvGrpSpPr>
              <p:cNvPr id="15" name="Group 63"/>
              <p:cNvGrpSpPr>
                <a:grpSpLocks/>
              </p:cNvGrpSpPr>
              <p:nvPr/>
            </p:nvGrpSpPr>
            <p:grpSpPr bwMode="auto">
              <a:xfrm>
                <a:off x="884238" y="1319213"/>
                <a:ext cx="152400" cy="3338512"/>
                <a:chOff x="708" y="528"/>
                <a:chExt cx="96" cy="2103"/>
              </a:xfrm>
            </p:grpSpPr>
            <p:sp>
              <p:nvSpPr>
                <p:cNvPr id="50240" name="AutoShape 64"/>
                <p:cNvSpPr>
                  <a:spLocks noChangeArrowheads="1"/>
                </p:cNvSpPr>
                <p:nvPr/>
              </p:nvSpPr>
              <p:spPr bwMode="auto">
                <a:xfrm>
                  <a:off x="708" y="528"/>
                  <a:ext cx="96" cy="182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3175">
                  <a:solidFill>
                    <a:srgbClr val="4D4D4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241" name="Freeform 65"/>
                <p:cNvSpPr>
                  <a:spLocks/>
                </p:cNvSpPr>
                <p:nvPr/>
              </p:nvSpPr>
              <p:spPr bwMode="auto">
                <a:xfrm>
                  <a:off x="708" y="2304"/>
                  <a:ext cx="96" cy="3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198"/>
                    </a:cxn>
                    <a:cxn ang="0">
                      <a:pos x="36" y="327"/>
                    </a:cxn>
                    <a:cxn ang="0">
                      <a:pos x="63" y="327"/>
                    </a:cxn>
                    <a:cxn ang="0">
                      <a:pos x="69" y="198"/>
                    </a:cxn>
                    <a:cxn ang="0">
                      <a:pos x="96" y="6"/>
                    </a:cxn>
                  </a:cxnLst>
                  <a:rect l="0" t="0" r="r" b="b"/>
                  <a:pathLst>
                    <a:path w="96" h="327">
                      <a:moveTo>
                        <a:pt x="0" y="0"/>
                      </a:moveTo>
                      <a:lnTo>
                        <a:pt x="27" y="198"/>
                      </a:lnTo>
                      <a:lnTo>
                        <a:pt x="36" y="327"/>
                      </a:lnTo>
                      <a:lnTo>
                        <a:pt x="63" y="327"/>
                      </a:lnTo>
                      <a:lnTo>
                        <a:pt x="69" y="198"/>
                      </a:lnTo>
                      <a:lnTo>
                        <a:pt x="96" y="6"/>
                      </a:lnTo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3175" cmpd="sng">
                  <a:solidFill>
                    <a:srgbClr val="4D4D4D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557" name="Line 66"/>
                <p:cNvSpPr>
                  <a:spLocks noChangeShapeType="1"/>
                </p:cNvSpPr>
                <p:nvPr/>
              </p:nvSpPr>
              <p:spPr bwMode="auto">
                <a:xfrm>
                  <a:off x="756" y="1752"/>
                  <a:ext cx="0" cy="749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8" name="Line 67"/>
                <p:cNvSpPr>
                  <a:spLocks noChangeShapeType="1"/>
                </p:cNvSpPr>
                <p:nvPr/>
              </p:nvSpPr>
              <p:spPr bwMode="auto">
                <a:xfrm>
                  <a:off x="756" y="696"/>
                  <a:ext cx="0" cy="1056"/>
                </a:xfrm>
                <a:prstGeom prst="line">
                  <a:avLst/>
                </a:prstGeom>
                <a:noFill/>
                <a:ln w="28575">
                  <a:solidFill>
                    <a:srgbClr val="66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9" name="Freeform 68"/>
                <p:cNvSpPr>
                  <a:spLocks/>
                </p:cNvSpPr>
                <p:nvPr/>
              </p:nvSpPr>
              <p:spPr bwMode="auto">
                <a:xfrm>
                  <a:off x="735" y="2502"/>
                  <a:ext cx="42" cy="129"/>
                </a:xfrm>
                <a:custGeom>
                  <a:avLst/>
                  <a:gdLst>
                    <a:gd name="T0" fmla="*/ 0 w 42"/>
                    <a:gd name="T1" fmla="*/ 0 h 129"/>
                    <a:gd name="T2" fmla="*/ 9 w 42"/>
                    <a:gd name="T3" fmla="*/ 129 h 129"/>
                    <a:gd name="T4" fmla="*/ 36 w 42"/>
                    <a:gd name="T5" fmla="*/ 129 h 129"/>
                    <a:gd name="T6" fmla="*/ 42 w 42"/>
                    <a:gd name="T7" fmla="*/ 0 h 1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"/>
                    <a:gd name="T13" fmla="*/ 0 h 129"/>
                    <a:gd name="T14" fmla="*/ 42 w 42"/>
                    <a:gd name="T15" fmla="*/ 129 h 1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" h="129">
                      <a:moveTo>
                        <a:pt x="0" y="0"/>
                      </a:moveTo>
                      <a:lnTo>
                        <a:pt x="9" y="129"/>
                      </a:lnTo>
                      <a:lnTo>
                        <a:pt x="36" y="129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CC0000"/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322" name="Line 146"/>
              <p:cNvSpPr>
                <a:spLocks noChangeShapeType="1"/>
              </p:cNvSpPr>
              <p:nvPr/>
            </p:nvSpPr>
            <p:spPr bwMode="auto">
              <a:xfrm>
                <a:off x="960438" y="2005013"/>
                <a:ext cx="0" cy="12954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23" name="Line 147"/>
              <p:cNvSpPr>
                <a:spLocks noChangeShapeType="1"/>
              </p:cNvSpPr>
              <p:nvPr/>
            </p:nvSpPr>
            <p:spPr bwMode="auto">
              <a:xfrm>
                <a:off x="960438" y="1985963"/>
                <a:ext cx="0" cy="1905000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148"/>
              <p:cNvGrpSpPr>
                <a:grpSpLocks/>
              </p:cNvGrpSpPr>
              <p:nvPr/>
            </p:nvGrpSpPr>
            <p:grpSpPr bwMode="auto">
              <a:xfrm>
                <a:off x="779463" y="1624013"/>
                <a:ext cx="247650" cy="2497137"/>
                <a:chOff x="3138" y="1104"/>
                <a:chExt cx="156" cy="1573"/>
              </a:xfrm>
            </p:grpSpPr>
            <p:sp>
              <p:nvSpPr>
                <p:cNvPr id="11423" name="Line 149"/>
                <p:cNvSpPr>
                  <a:spLocks noChangeShapeType="1"/>
                </p:cNvSpPr>
                <p:nvPr/>
              </p:nvSpPr>
              <p:spPr bwMode="auto">
                <a:xfrm>
                  <a:off x="3210" y="1225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4" name="Line 150"/>
                <p:cNvSpPr>
                  <a:spLocks noChangeShapeType="1"/>
                </p:cNvSpPr>
                <p:nvPr/>
              </p:nvSpPr>
              <p:spPr bwMode="auto">
                <a:xfrm>
                  <a:off x="3210" y="1180"/>
                  <a:ext cx="0" cy="1497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5" name="Line 151"/>
                <p:cNvSpPr>
                  <a:spLocks noChangeShapeType="1"/>
                </p:cNvSpPr>
                <p:nvPr/>
              </p:nvSpPr>
              <p:spPr bwMode="auto">
                <a:xfrm>
                  <a:off x="3210" y="1249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6" name="Line 152"/>
                <p:cNvSpPr>
                  <a:spLocks noChangeShapeType="1"/>
                </p:cNvSpPr>
                <p:nvPr/>
              </p:nvSpPr>
              <p:spPr bwMode="auto">
                <a:xfrm>
                  <a:off x="3210" y="1273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7" name="Line 153"/>
                <p:cNvSpPr>
                  <a:spLocks noChangeShapeType="1"/>
                </p:cNvSpPr>
                <p:nvPr/>
              </p:nvSpPr>
              <p:spPr bwMode="auto">
                <a:xfrm>
                  <a:off x="3210" y="1321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8" name="Line 154"/>
                <p:cNvSpPr>
                  <a:spLocks noChangeShapeType="1"/>
                </p:cNvSpPr>
                <p:nvPr/>
              </p:nvSpPr>
              <p:spPr bwMode="auto">
                <a:xfrm>
                  <a:off x="3210" y="1297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9" name="Line 155"/>
                <p:cNvSpPr>
                  <a:spLocks noChangeShapeType="1"/>
                </p:cNvSpPr>
                <p:nvPr/>
              </p:nvSpPr>
              <p:spPr bwMode="auto">
                <a:xfrm>
                  <a:off x="3210" y="1345"/>
                  <a:ext cx="35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0" name="Line 156"/>
                <p:cNvSpPr>
                  <a:spLocks noChangeShapeType="1"/>
                </p:cNvSpPr>
                <p:nvPr/>
              </p:nvSpPr>
              <p:spPr bwMode="auto">
                <a:xfrm>
                  <a:off x="3210" y="1369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1" name="Line 157"/>
                <p:cNvSpPr>
                  <a:spLocks noChangeShapeType="1"/>
                </p:cNvSpPr>
                <p:nvPr/>
              </p:nvSpPr>
              <p:spPr bwMode="auto">
                <a:xfrm>
                  <a:off x="3210" y="1393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2" name="Line 158"/>
                <p:cNvSpPr>
                  <a:spLocks noChangeShapeType="1"/>
                </p:cNvSpPr>
                <p:nvPr/>
              </p:nvSpPr>
              <p:spPr bwMode="auto">
                <a:xfrm>
                  <a:off x="3210" y="1441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3" name="Line 159"/>
                <p:cNvSpPr>
                  <a:spLocks noChangeShapeType="1"/>
                </p:cNvSpPr>
                <p:nvPr/>
              </p:nvSpPr>
              <p:spPr bwMode="auto">
                <a:xfrm>
                  <a:off x="3210" y="1417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4" name="Line 160"/>
                <p:cNvSpPr>
                  <a:spLocks noChangeShapeType="1"/>
                </p:cNvSpPr>
                <p:nvPr/>
              </p:nvSpPr>
              <p:spPr bwMode="auto">
                <a:xfrm>
                  <a:off x="3210" y="1465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5" name="Line 161"/>
                <p:cNvSpPr>
                  <a:spLocks noChangeShapeType="1"/>
                </p:cNvSpPr>
                <p:nvPr/>
              </p:nvSpPr>
              <p:spPr bwMode="auto">
                <a:xfrm>
                  <a:off x="3210" y="1486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6" name="Line 162"/>
                <p:cNvSpPr>
                  <a:spLocks noChangeShapeType="1"/>
                </p:cNvSpPr>
                <p:nvPr/>
              </p:nvSpPr>
              <p:spPr bwMode="auto">
                <a:xfrm>
                  <a:off x="3210" y="1510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7" name="Line 163"/>
                <p:cNvSpPr>
                  <a:spLocks noChangeShapeType="1"/>
                </p:cNvSpPr>
                <p:nvPr/>
              </p:nvSpPr>
              <p:spPr bwMode="auto">
                <a:xfrm>
                  <a:off x="3210" y="1558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8" name="Line 164"/>
                <p:cNvSpPr>
                  <a:spLocks noChangeShapeType="1"/>
                </p:cNvSpPr>
                <p:nvPr/>
              </p:nvSpPr>
              <p:spPr bwMode="auto">
                <a:xfrm>
                  <a:off x="3210" y="1534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9" name="Line 165"/>
                <p:cNvSpPr>
                  <a:spLocks noChangeShapeType="1"/>
                </p:cNvSpPr>
                <p:nvPr/>
              </p:nvSpPr>
              <p:spPr bwMode="auto">
                <a:xfrm>
                  <a:off x="3210" y="1582"/>
                  <a:ext cx="35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0" name="Line 166"/>
                <p:cNvSpPr>
                  <a:spLocks noChangeShapeType="1"/>
                </p:cNvSpPr>
                <p:nvPr/>
              </p:nvSpPr>
              <p:spPr bwMode="auto">
                <a:xfrm>
                  <a:off x="3210" y="1606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1" name="Line 167"/>
                <p:cNvSpPr>
                  <a:spLocks noChangeShapeType="1"/>
                </p:cNvSpPr>
                <p:nvPr/>
              </p:nvSpPr>
              <p:spPr bwMode="auto">
                <a:xfrm>
                  <a:off x="3210" y="1630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2" name="Line 168"/>
                <p:cNvSpPr>
                  <a:spLocks noChangeShapeType="1"/>
                </p:cNvSpPr>
                <p:nvPr/>
              </p:nvSpPr>
              <p:spPr bwMode="auto">
                <a:xfrm>
                  <a:off x="3210" y="1678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3" name="Line 169"/>
                <p:cNvSpPr>
                  <a:spLocks noChangeShapeType="1"/>
                </p:cNvSpPr>
                <p:nvPr/>
              </p:nvSpPr>
              <p:spPr bwMode="auto">
                <a:xfrm>
                  <a:off x="3210" y="1654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4" name="Line 170"/>
                <p:cNvSpPr>
                  <a:spLocks noChangeShapeType="1"/>
                </p:cNvSpPr>
                <p:nvPr/>
              </p:nvSpPr>
              <p:spPr bwMode="auto">
                <a:xfrm>
                  <a:off x="3210" y="1702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5" name="Line 171"/>
                <p:cNvSpPr>
                  <a:spLocks noChangeShapeType="1"/>
                </p:cNvSpPr>
                <p:nvPr/>
              </p:nvSpPr>
              <p:spPr bwMode="auto">
                <a:xfrm>
                  <a:off x="3210" y="1723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6" name="Line 172"/>
                <p:cNvSpPr>
                  <a:spLocks noChangeShapeType="1"/>
                </p:cNvSpPr>
                <p:nvPr/>
              </p:nvSpPr>
              <p:spPr bwMode="auto">
                <a:xfrm>
                  <a:off x="3210" y="1747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7" name="Line 173"/>
                <p:cNvSpPr>
                  <a:spLocks noChangeShapeType="1"/>
                </p:cNvSpPr>
                <p:nvPr/>
              </p:nvSpPr>
              <p:spPr bwMode="auto">
                <a:xfrm>
                  <a:off x="3210" y="1795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8" name="Line 174"/>
                <p:cNvSpPr>
                  <a:spLocks noChangeShapeType="1"/>
                </p:cNvSpPr>
                <p:nvPr/>
              </p:nvSpPr>
              <p:spPr bwMode="auto">
                <a:xfrm>
                  <a:off x="3210" y="1771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9" name="Line 175"/>
                <p:cNvSpPr>
                  <a:spLocks noChangeShapeType="1"/>
                </p:cNvSpPr>
                <p:nvPr/>
              </p:nvSpPr>
              <p:spPr bwMode="auto">
                <a:xfrm>
                  <a:off x="3210" y="1819"/>
                  <a:ext cx="35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0" name="Line 176"/>
                <p:cNvSpPr>
                  <a:spLocks noChangeShapeType="1"/>
                </p:cNvSpPr>
                <p:nvPr/>
              </p:nvSpPr>
              <p:spPr bwMode="auto">
                <a:xfrm>
                  <a:off x="3210" y="1843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1" name="Line 177"/>
                <p:cNvSpPr>
                  <a:spLocks noChangeShapeType="1"/>
                </p:cNvSpPr>
                <p:nvPr/>
              </p:nvSpPr>
              <p:spPr bwMode="auto">
                <a:xfrm>
                  <a:off x="3210" y="1867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2" name="Line 178"/>
                <p:cNvSpPr>
                  <a:spLocks noChangeShapeType="1"/>
                </p:cNvSpPr>
                <p:nvPr/>
              </p:nvSpPr>
              <p:spPr bwMode="auto">
                <a:xfrm>
                  <a:off x="3210" y="1915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3" name="Line 179"/>
                <p:cNvSpPr>
                  <a:spLocks noChangeShapeType="1"/>
                </p:cNvSpPr>
                <p:nvPr/>
              </p:nvSpPr>
              <p:spPr bwMode="auto">
                <a:xfrm>
                  <a:off x="3210" y="1891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4" name="Line 180"/>
                <p:cNvSpPr>
                  <a:spLocks noChangeShapeType="1"/>
                </p:cNvSpPr>
                <p:nvPr/>
              </p:nvSpPr>
              <p:spPr bwMode="auto">
                <a:xfrm>
                  <a:off x="3210" y="1939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5" name="Line 181"/>
                <p:cNvSpPr>
                  <a:spLocks noChangeShapeType="1"/>
                </p:cNvSpPr>
                <p:nvPr/>
              </p:nvSpPr>
              <p:spPr bwMode="auto">
                <a:xfrm>
                  <a:off x="3210" y="1960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6" name="Line 182"/>
                <p:cNvSpPr>
                  <a:spLocks noChangeShapeType="1"/>
                </p:cNvSpPr>
                <p:nvPr/>
              </p:nvSpPr>
              <p:spPr bwMode="auto">
                <a:xfrm>
                  <a:off x="3210" y="1984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7" name="Line 183"/>
                <p:cNvSpPr>
                  <a:spLocks noChangeShapeType="1"/>
                </p:cNvSpPr>
                <p:nvPr/>
              </p:nvSpPr>
              <p:spPr bwMode="auto">
                <a:xfrm>
                  <a:off x="3210" y="2032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8" name="Line 184"/>
                <p:cNvSpPr>
                  <a:spLocks noChangeShapeType="1"/>
                </p:cNvSpPr>
                <p:nvPr/>
              </p:nvSpPr>
              <p:spPr bwMode="auto">
                <a:xfrm>
                  <a:off x="3210" y="2008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9" name="Line 185"/>
                <p:cNvSpPr>
                  <a:spLocks noChangeShapeType="1"/>
                </p:cNvSpPr>
                <p:nvPr/>
              </p:nvSpPr>
              <p:spPr bwMode="auto">
                <a:xfrm>
                  <a:off x="3210" y="2056"/>
                  <a:ext cx="35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0" name="Line 186"/>
                <p:cNvSpPr>
                  <a:spLocks noChangeShapeType="1"/>
                </p:cNvSpPr>
                <p:nvPr/>
              </p:nvSpPr>
              <p:spPr bwMode="auto">
                <a:xfrm>
                  <a:off x="3210" y="2080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1" name="Line 187"/>
                <p:cNvSpPr>
                  <a:spLocks noChangeShapeType="1"/>
                </p:cNvSpPr>
                <p:nvPr/>
              </p:nvSpPr>
              <p:spPr bwMode="auto">
                <a:xfrm>
                  <a:off x="3210" y="2104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2" name="Line 188"/>
                <p:cNvSpPr>
                  <a:spLocks noChangeShapeType="1"/>
                </p:cNvSpPr>
                <p:nvPr/>
              </p:nvSpPr>
              <p:spPr bwMode="auto">
                <a:xfrm>
                  <a:off x="3210" y="2152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3" name="Line 189"/>
                <p:cNvSpPr>
                  <a:spLocks noChangeShapeType="1"/>
                </p:cNvSpPr>
                <p:nvPr/>
              </p:nvSpPr>
              <p:spPr bwMode="auto">
                <a:xfrm>
                  <a:off x="3210" y="2128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4" name="Line 190"/>
                <p:cNvSpPr>
                  <a:spLocks noChangeShapeType="1"/>
                </p:cNvSpPr>
                <p:nvPr/>
              </p:nvSpPr>
              <p:spPr bwMode="auto">
                <a:xfrm>
                  <a:off x="3210" y="2176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5" name="Line 191"/>
                <p:cNvSpPr>
                  <a:spLocks noChangeShapeType="1"/>
                </p:cNvSpPr>
                <p:nvPr/>
              </p:nvSpPr>
              <p:spPr bwMode="auto">
                <a:xfrm>
                  <a:off x="3210" y="2200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6" name="Line 192"/>
                <p:cNvSpPr>
                  <a:spLocks noChangeShapeType="1"/>
                </p:cNvSpPr>
                <p:nvPr/>
              </p:nvSpPr>
              <p:spPr bwMode="auto">
                <a:xfrm>
                  <a:off x="3210" y="2224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7" name="Line 193"/>
                <p:cNvSpPr>
                  <a:spLocks noChangeShapeType="1"/>
                </p:cNvSpPr>
                <p:nvPr/>
              </p:nvSpPr>
              <p:spPr bwMode="auto">
                <a:xfrm>
                  <a:off x="3210" y="2272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8" name="Line 194"/>
                <p:cNvSpPr>
                  <a:spLocks noChangeShapeType="1"/>
                </p:cNvSpPr>
                <p:nvPr/>
              </p:nvSpPr>
              <p:spPr bwMode="auto">
                <a:xfrm>
                  <a:off x="3210" y="2248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9" name="Line 195"/>
                <p:cNvSpPr>
                  <a:spLocks noChangeShapeType="1"/>
                </p:cNvSpPr>
                <p:nvPr/>
              </p:nvSpPr>
              <p:spPr bwMode="auto">
                <a:xfrm>
                  <a:off x="3210" y="2296"/>
                  <a:ext cx="35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0" name="Line 196"/>
                <p:cNvSpPr>
                  <a:spLocks noChangeShapeType="1"/>
                </p:cNvSpPr>
                <p:nvPr/>
              </p:nvSpPr>
              <p:spPr bwMode="auto">
                <a:xfrm>
                  <a:off x="3210" y="2320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1" name="Line 197"/>
                <p:cNvSpPr>
                  <a:spLocks noChangeShapeType="1"/>
                </p:cNvSpPr>
                <p:nvPr/>
              </p:nvSpPr>
              <p:spPr bwMode="auto">
                <a:xfrm>
                  <a:off x="3210" y="2344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2" name="Line 198"/>
                <p:cNvSpPr>
                  <a:spLocks noChangeShapeType="1"/>
                </p:cNvSpPr>
                <p:nvPr/>
              </p:nvSpPr>
              <p:spPr bwMode="auto">
                <a:xfrm>
                  <a:off x="3210" y="2392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3" name="Line 199"/>
                <p:cNvSpPr>
                  <a:spLocks noChangeShapeType="1"/>
                </p:cNvSpPr>
                <p:nvPr/>
              </p:nvSpPr>
              <p:spPr bwMode="auto">
                <a:xfrm>
                  <a:off x="3210" y="2368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4" name="Line 200"/>
                <p:cNvSpPr>
                  <a:spLocks noChangeShapeType="1"/>
                </p:cNvSpPr>
                <p:nvPr/>
              </p:nvSpPr>
              <p:spPr bwMode="auto">
                <a:xfrm>
                  <a:off x="3210" y="2416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5" name="Line 201"/>
                <p:cNvSpPr>
                  <a:spLocks noChangeShapeType="1"/>
                </p:cNvSpPr>
                <p:nvPr/>
              </p:nvSpPr>
              <p:spPr bwMode="auto">
                <a:xfrm>
                  <a:off x="3210" y="2437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6" name="Line 202"/>
                <p:cNvSpPr>
                  <a:spLocks noChangeShapeType="1"/>
                </p:cNvSpPr>
                <p:nvPr/>
              </p:nvSpPr>
              <p:spPr bwMode="auto">
                <a:xfrm>
                  <a:off x="3210" y="2461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7" name="Line 203"/>
                <p:cNvSpPr>
                  <a:spLocks noChangeShapeType="1"/>
                </p:cNvSpPr>
                <p:nvPr/>
              </p:nvSpPr>
              <p:spPr bwMode="auto">
                <a:xfrm>
                  <a:off x="3210" y="2509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8" name="Line 204"/>
                <p:cNvSpPr>
                  <a:spLocks noChangeShapeType="1"/>
                </p:cNvSpPr>
                <p:nvPr/>
              </p:nvSpPr>
              <p:spPr bwMode="auto">
                <a:xfrm>
                  <a:off x="3210" y="2485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9" name="Line 205"/>
                <p:cNvSpPr>
                  <a:spLocks noChangeShapeType="1"/>
                </p:cNvSpPr>
                <p:nvPr/>
              </p:nvSpPr>
              <p:spPr bwMode="auto">
                <a:xfrm>
                  <a:off x="3210" y="2533"/>
                  <a:ext cx="35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0" name="Line 206"/>
                <p:cNvSpPr>
                  <a:spLocks noChangeShapeType="1"/>
                </p:cNvSpPr>
                <p:nvPr/>
              </p:nvSpPr>
              <p:spPr bwMode="auto">
                <a:xfrm>
                  <a:off x="3210" y="2557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1" name="Line 207"/>
                <p:cNvSpPr>
                  <a:spLocks noChangeShapeType="1"/>
                </p:cNvSpPr>
                <p:nvPr/>
              </p:nvSpPr>
              <p:spPr bwMode="auto">
                <a:xfrm>
                  <a:off x="3210" y="2581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2" name="Line 208"/>
                <p:cNvSpPr>
                  <a:spLocks noChangeShapeType="1"/>
                </p:cNvSpPr>
                <p:nvPr/>
              </p:nvSpPr>
              <p:spPr bwMode="auto">
                <a:xfrm>
                  <a:off x="3210" y="2629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3" name="Line 209"/>
                <p:cNvSpPr>
                  <a:spLocks noChangeShapeType="1"/>
                </p:cNvSpPr>
                <p:nvPr/>
              </p:nvSpPr>
              <p:spPr bwMode="auto">
                <a:xfrm>
                  <a:off x="3210" y="2605"/>
                  <a:ext cx="23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4" name="Line 210"/>
                <p:cNvSpPr>
                  <a:spLocks noChangeShapeType="1"/>
                </p:cNvSpPr>
                <p:nvPr/>
              </p:nvSpPr>
              <p:spPr bwMode="auto">
                <a:xfrm>
                  <a:off x="3210" y="2653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5" name="Text Box 211"/>
                <p:cNvSpPr txBox="1">
                  <a:spLocks noChangeArrowheads="1"/>
                </p:cNvSpPr>
                <p:nvPr/>
              </p:nvSpPr>
              <p:spPr bwMode="auto">
                <a:xfrm>
                  <a:off x="3150" y="2605"/>
                  <a:ext cx="14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sz="600"/>
                    <a:t>10</a:t>
                  </a:r>
                </a:p>
              </p:txBody>
            </p:sp>
            <p:sp>
              <p:nvSpPr>
                <p:cNvPr id="11486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3150" y="2485"/>
                  <a:ext cx="14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sz="600"/>
                    <a:t>0</a:t>
                  </a:r>
                </a:p>
              </p:txBody>
            </p:sp>
            <p:sp>
              <p:nvSpPr>
                <p:cNvPr id="11487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3150" y="2362"/>
                  <a:ext cx="14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sz="600"/>
                    <a:t>10</a:t>
                  </a:r>
                </a:p>
              </p:txBody>
            </p:sp>
            <p:sp>
              <p:nvSpPr>
                <p:cNvPr id="11488" name="Text Box 214"/>
                <p:cNvSpPr txBox="1">
                  <a:spLocks noChangeArrowheads="1"/>
                </p:cNvSpPr>
                <p:nvPr/>
              </p:nvSpPr>
              <p:spPr bwMode="auto">
                <a:xfrm>
                  <a:off x="3150" y="1411"/>
                  <a:ext cx="14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sz="600"/>
                    <a:t>90</a:t>
                  </a:r>
                </a:p>
              </p:txBody>
            </p:sp>
            <p:sp>
              <p:nvSpPr>
                <p:cNvPr id="11489" name="Text Box 215"/>
                <p:cNvSpPr txBox="1">
                  <a:spLocks noChangeArrowheads="1"/>
                </p:cNvSpPr>
                <p:nvPr/>
              </p:nvSpPr>
              <p:spPr bwMode="auto">
                <a:xfrm>
                  <a:off x="3150" y="2242"/>
                  <a:ext cx="14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sz="600"/>
                    <a:t>20</a:t>
                  </a:r>
                </a:p>
              </p:txBody>
            </p:sp>
            <p:sp>
              <p:nvSpPr>
                <p:cNvPr id="11490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3150" y="2121"/>
                  <a:ext cx="14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sz="600"/>
                    <a:t>30</a:t>
                  </a:r>
                </a:p>
              </p:txBody>
            </p:sp>
            <p:sp>
              <p:nvSpPr>
                <p:cNvPr id="11491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3150" y="2005"/>
                  <a:ext cx="14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sz="600"/>
                    <a:t>40</a:t>
                  </a:r>
                </a:p>
              </p:txBody>
            </p:sp>
            <p:sp>
              <p:nvSpPr>
                <p:cNvPr id="11492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3150" y="1883"/>
                  <a:ext cx="14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sz="600"/>
                    <a:t>50</a:t>
                  </a:r>
                </a:p>
              </p:txBody>
            </p:sp>
            <p:sp>
              <p:nvSpPr>
                <p:cNvPr id="11493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3150" y="1765"/>
                  <a:ext cx="14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sz="600"/>
                    <a:t>60</a:t>
                  </a:r>
                </a:p>
              </p:txBody>
            </p:sp>
            <p:sp>
              <p:nvSpPr>
                <p:cNvPr id="11494" name="Text Box 220"/>
                <p:cNvSpPr txBox="1">
                  <a:spLocks noChangeArrowheads="1"/>
                </p:cNvSpPr>
                <p:nvPr/>
              </p:nvSpPr>
              <p:spPr bwMode="auto">
                <a:xfrm>
                  <a:off x="3150" y="1648"/>
                  <a:ext cx="14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sz="600"/>
                    <a:t>70</a:t>
                  </a:r>
                </a:p>
              </p:txBody>
            </p:sp>
            <p:sp>
              <p:nvSpPr>
                <p:cNvPr id="11495" name="Text Box 221"/>
                <p:cNvSpPr txBox="1">
                  <a:spLocks noChangeArrowheads="1"/>
                </p:cNvSpPr>
                <p:nvPr/>
              </p:nvSpPr>
              <p:spPr bwMode="auto">
                <a:xfrm>
                  <a:off x="3150" y="1529"/>
                  <a:ext cx="14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sz="600"/>
                    <a:t>80</a:t>
                  </a:r>
                </a:p>
              </p:txBody>
            </p:sp>
            <p:sp>
              <p:nvSpPr>
                <p:cNvPr id="11496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3150" y="1294"/>
                  <a:ext cx="14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sz="600"/>
                    <a:t>100</a:t>
                  </a:r>
                </a:p>
              </p:txBody>
            </p:sp>
            <p:sp>
              <p:nvSpPr>
                <p:cNvPr id="11497" name="Text Box 223"/>
                <p:cNvSpPr txBox="1">
                  <a:spLocks noChangeArrowheads="1"/>
                </p:cNvSpPr>
                <p:nvPr/>
              </p:nvSpPr>
              <p:spPr bwMode="auto">
                <a:xfrm>
                  <a:off x="3150" y="1170"/>
                  <a:ext cx="144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sz="600"/>
                    <a:t>110</a:t>
                  </a:r>
                </a:p>
              </p:txBody>
            </p:sp>
            <p:sp>
              <p:nvSpPr>
                <p:cNvPr id="11498" name="Text Box 224"/>
                <p:cNvSpPr txBox="1">
                  <a:spLocks noChangeArrowheads="1"/>
                </p:cNvSpPr>
                <p:nvPr/>
              </p:nvSpPr>
              <p:spPr bwMode="auto">
                <a:xfrm>
                  <a:off x="3138" y="1104"/>
                  <a:ext cx="144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endParaRPr lang="en-US" sz="1000" b="1">
                    <a:solidFill>
                      <a:srgbClr val="CC0000"/>
                    </a:solidFill>
                  </a:endParaRPr>
                </a:p>
              </p:txBody>
            </p:sp>
          </p:grpSp>
          <p:sp>
            <p:nvSpPr>
              <p:cNvPr id="50452" name="Line 276"/>
              <p:cNvSpPr>
                <a:spLocks noChangeShapeType="1"/>
              </p:cNvSpPr>
              <p:nvPr/>
            </p:nvSpPr>
            <p:spPr bwMode="auto">
              <a:xfrm>
                <a:off x="1131888" y="2005013"/>
                <a:ext cx="228600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53" name="Line 277"/>
              <p:cNvSpPr>
                <a:spLocks noChangeShapeType="1"/>
              </p:cNvSpPr>
              <p:nvPr/>
            </p:nvSpPr>
            <p:spPr bwMode="auto">
              <a:xfrm>
                <a:off x="1131888" y="3910013"/>
                <a:ext cx="228600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279"/>
              <p:cNvGrpSpPr>
                <a:grpSpLocks/>
              </p:cNvGrpSpPr>
              <p:nvPr/>
            </p:nvGrpSpPr>
            <p:grpSpPr bwMode="auto">
              <a:xfrm>
                <a:off x="1208088" y="2005013"/>
                <a:ext cx="381000" cy="1905000"/>
                <a:chOff x="3312" y="1344"/>
                <a:chExt cx="48" cy="960"/>
              </a:xfrm>
            </p:grpSpPr>
            <p:grpSp>
              <p:nvGrpSpPr>
                <p:cNvPr id="18" name="Group 280"/>
                <p:cNvGrpSpPr>
                  <a:grpSpLocks/>
                </p:cNvGrpSpPr>
                <p:nvPr/>
              </p:nvGrpSpPr>
              <p:grpSpPr bwMode="auto">
                <a:xfrm rot="5400000">
                  <a:off x="3144" y="1512"/>
                  <a:ext cx="384" cy="48"/>
                  <a:chOff x="1980" y="1752"/>
                  <a:chExt cx="3200" cy="240"/>
                </a:xfrm>
              </p:grpSpPr>
              <p:sp>
                <p:nvSpPr>
                  <p:cNvPr id="11381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1980" y="1752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82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214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83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230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84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246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85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262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86" name="Line 286"/>
                  <p:cNvSpPr>
                    <a:spLocks noChangeShapeType="1"/>
                  </p:cNvSpPr>
                  <p:nvPr/>
                </p:nvSpPr>
                <p:spPr bwMode="auto">
                  <a:xfrm>
                    <a:off x="2780" y="1812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87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294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88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310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89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326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90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342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91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3580" y="1752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92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374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93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390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94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406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95" name="Line 295"/>
                  <p:cNvSpPr>
                    <a:spLocks noChangeShapeType="1"/>
                  </p:cNvSpPr>
                  <p:nvPr/>
                </p:nvSpPr>
                <p:spPr bwMode="auto">
                  <a:xfrm>
                    <a:off x="422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96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4380" y="1812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97" name="Line 297"/>
                  <p:cNvSpPr>
                    <a:spLocks noChangeShapeType="1"/>
                  </p:cNvSpPr>
                  <p:nvPr/>
                </p:nvSpPr>
                <p:spPr bwMode="auto">
                  <a:xfrm>
                    <a:off x="454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98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470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99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00" name="Line 300"/>
                  <p:cNvSpPr>
                    <a:spLocks noChangeShapeType="1"/>
                  </p:cNvSpPr>
                  <p:nvPr/>
                </p:nvSpPr>
                <p:spPr bwMode="auto">
                  <a:xfrm>
                    <a:off x="502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01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5180" y="1752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302"/>
                <p:cNvGrpSpPr>
                  <a:grpSpLocks/>
                </p:cNvGrpSpPr>
                <p:nvPr/>
              </p:nvGrpSpPr>
              <p:grpSpPr bwMode="auto">
                <a:xfrm rot="5400000">
                  <a:off x="3144" y="1896"/>
                  <a:ext cx="384" cy="48"/>
                  <a:chOff x="1980" y="1752"/>
                  <a:chExt cx="3200" cy="240"/>
                </a:xfrm>
              </p:grpSpPr>
              <p:sp>
                <p:nvSpPr>
                  <p:cNvPr id="11360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1980" y="1752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61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214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62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230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63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246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64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262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65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2780" y="1812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66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294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67" name="Line 310"/>
                  <p:cNvSpPr>
                    <a:spLocks noChangeShapeType="1"/>
                  </p:cNvSpPr>
                  <p:nvPr/>
                </p:nvSpPr>
                <p:spPr bwMode="auto">
                  <a:xfrm>
                    <a:off x="310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68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326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69" name="Line 312"/>
                  <p:cNvSpPr>
                    <a:spLocks noChangeShapeType="1"/>
                  </p:cNvSpPr>
                  <p:nvPr/>
                </p:nvSpPr>
                <p:spPr bwMode="auto">
                  <a:xfrm>
                    <a:off x="342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0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3580" y="1752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1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374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2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390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3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406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4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422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5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4380" y="1812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6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454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7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470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8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9" name="Line 322"/>
                  <p:cNvSpPr>
                    <a:spLocks noChangeShapeType="1"/>
                  </p:cNvSpPr>
                  <p:nvPr/>
                </p:nvSpPr>
                <p:spPr bwMode="auto">
                  <a:xfrm>
                    <a:off x="502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80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5180" y="1752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324"/>
                <p:cNvGrpSpPr>
                  <a:grpSpLocks/>
                </p:cNvGrpSpPr>
                <p:nvPr/>
              </p:nvGrpSpPr>
              <p:grpSpPr bwMode="auto">
                <a:xfrm rot="5400000">
                  <a:off x="3144" y="2088"/>
                  <a:ext cx="384" cy="48"/>
                  <a:chOff x="1980" y="1752"/>
                  <a:chExt cx="3200" cy="240"/>
                </a:xfrm>
              </p:grpSpPr>
              <p:sp>
                <p:nvSpPr>
                  <p:cNvPr id="11339" name="Line 325"/>
                  <p:cNvSpPr>
                    <a:spLocks noChangeShapeType="1"/>
                  </p:cNvSpPr>
                  <p:nvPr/>
                </p:nvSpPr>
                <p:spPr bwMode="auto">
                  <a:xfrm>
                    <a:off x="1980" y="1752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40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214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41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230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4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246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43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262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44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2780" y="1812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45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294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46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310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47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326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48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342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49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3580" y="1752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50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374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51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390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52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406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53" name="Line 339"/>
                  <p:cNvSpPr>
                    <a:spLocks noChangeShapeType="1"/>
                  </p:cNvSpPr>
                  <p:nvPr/>
                </p:nvSpPr>
                <p:spPr bwMode="auto">
                  <a:xfrm>
                    <a:off x="422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54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4380" y="1812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55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454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56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470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57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58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5020" y="18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59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5180" y="1752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283" name="Group 42"/>
          <p:cNvGrpSpPr/>
          <p:nvPr/>
        </p:nvGrpSpPr>
        <p:grpSpPr>
          <a:xfrm>
            <a:off x="152400" y="1600200"/>
            <a:ext cx="1962150" cy="3048000"/>
            <a:chOff x="1143000" y="609600"/>
            <a:chExt cx="2724150" cy="5048250"/>
          </a:xfrm>
        </p:grpSpPr>
        <p:pic>
          <p:nvPicPr>
            <p:cNvPr id="284" name="Picture 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4600" y="609600"/>
              <a:ext cx="643304" cy="3400425"/>
            </a:xfrm>
            <a:prstGeom prst="rect">
              <a:avLst/>
            </a:prstGeom>
            <a:noFill/>
          </p:spPr>
        </p:pic>
        <p:grpSp>
          <p:nvGrpSpPr>
            <p:cNvPr id="285" name="Group 41"/>
            <p:cNvGrpSpPr/>
            <p:nvPr/>
          </p:nvGrpSpPr>
          <p:grpSpPr>
            <a:xfrm>
              <a:off x="1143000" y="1181100"/>
              <a:ext cx="2724150" cy="4476750"/>
              <a:chOff x="1143000" y="1181100"/>
              <a:chExt cx="2724150" cy="4476750"/>
            </a:xfrm>
          </p:grpSpPr>
          <p:sp>
            <p:nvSpPr>
              <p:cNvPr id="286" name="Line 4"/>
              <p:cNvSpPr>
                <a:spLocks noChangeShapeType="1"/>
              </p:cNvSpPr>
              <p:nvPr/>
            </p:nvSpPr>
            <p:spPr bwMode="auto">
              <a:xfrm>
                <a:off x="2895600" y="1295400"/>
                <a:ext cx="13189" cy="17526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" name="Line 5"/>
              <p:cNvSpPr>
                <a:spLocks noChangeShapeType="1"/>
              </p:cNvSpPr>
              <p:nvPr/>
            </p:nvSpPr>
            <p:spPr bwMode="auto">
              <a:xfrm flipV="1">
                <a:off x="2908789" y="2667000"/>
                <a:ext cx="0" cy="6096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88" name="Picture 6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86000" y="4419600"/>
                <a:ext cx="1362808" cy="1057275"/>
              </a:xfrm>
              <a:prstGeom prst="rect">
                <a:avLst/>
              </a:prstGeom>
              <a:noFill/>
            </p:spPr>
          </p:pic>
          <p:sp>
            <p:nvSpPr>
              <p:cNvPr id="289" name="Rectangle 21"/>
              <p:cNvSpPr>
                <a:spLocks noChangeArrowheads="1"/>
              </p:cNvSpPr>
              <p:nvPr/>
            </p:nvSpPr>
            <p:spPr bwMode="auto">
              <a:xfrm>
                <a:off x="3048000" y="2209800"/>
                <a:ext cx="76200" cy="12954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90" name="Picture 2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81200" y="1752600"/>
                <a:ext cx="1885950" cy="2952750"/>
              </a:xfrm>
              <a:prstGeom prst="rect">
                <a:avLst/>
              </a:prstGeom>
              <a:noFill/>
            </p:spPr>
          </p:pic>
          <p:sp>
            <p:nvSpPr>
              <p:cNvPr id="291" name="Freeform 23"/>
              <p:cNvSpPr>
                <a:spLocks/>
              </p:cNvSpPr>
              <p:nvPr/>
            </p:nvSpPr>
            <p:spPr bwMode="auto">
              <a:xfrm>
                <a:off x="2286000" y="3886200"/>
                <a:ext cx="1390650" cy="6350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76" y="0"/>
                  </a:cxn>
                  <a:cxn ang="0">
                    <a:pos x="868" y="88"/>
                  </a:cxn>
                  <a:cxn ang="0">
                    <a:pos x="840" y="192"/>
                  </a:cxn>
                  <a:cxn ang="0">
                    <a:pos x="780" y="296"/>
                  </a:cxn>
                  <a:cxn ang="0">
                    <a:pos x="644" y="400"/>
                  </a:cxn>
                  <a:cxn ang="0">
                    <a:pos x="236" y="396"/>
                  </a:cxn>
                  <a:cxn ang="0">
                    <a:pos x="144" y="336"/>
                  </a:cxn>
                  <a:cxn ang="0">
                    <a:pos x="96" y="288"/>
                  </a:cxn>
                  <a:cxn ang="0">
                    <a:pos x="48" y="240"/>
                  </a:cxn>
                  <a:cxn ang="0">
                    <a:pos x="16" y="148"/>
                  </a:cxn>
                  <a:cxn ang="0">
                    <a:pos x="0" y="0"/>
                  </a:cxn>
                </a:cxnLst>
                <a:rect l="0" t="0" r="r" b="b"/>
                <a:pathLst>
                  <a:path w="876" h="400">
                    <a:moveTo>
                      <a:pt x="0" y="0"/>
                    </a:moveTo>
                    <a:lnTo>
                      <a:pt x="876" y="0"/>
                    </a:lnTo>
                    <a:lnTo>
                      <a:pt x="868" y="88"/>
                    </a:lnTo>
                    <a:lnTo>
                      <a:pt x="840" y="192"/>
                    </a:lnTo>
                    <a:lnTo>
                      <a:pt x="780" y="296"/>
                    </a:lnTo>
                    <a:lnTo>
                      <a:pt x="644" y="400"/>
                    </a:lnTo>
                    <a:lnTo>
                      <a:pt x="236" y="396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48" y="240"/>
                    </a:lnTo>
                    <a:lnTo>
                      <a:pt x="16" y="14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99FF">
                      <a:alpha val="49001"/>
                    </a:srgbClr>
                  </a:gs>
                  <a:gs pos="50000">
                    <a:schemeClr val="bg1"/>
                  </a:gs>
                  <a:gs pos="100000">
                    <a:srgbClr val="6699FF">
                      <a:alpha val="49001"/>
                    </a:srgbClr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92" name="Picture 24" descr="Flame-04-june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667000" y="4419600"/>
                <a:ext cx="559777" cy="685800"/>
              </a:xfrm>
              <a:prstGeom prst="rect">
                <a:avLst/>
              </a:prstGeom>
              <a:noFill/>
            </p:spPr>
          </p:pic>
          <p:sp>
            <p:nvSpPr>
              <p:cNvPr id="293" name="Oval 25"/>
              <p:cNvSpPr>
                <a:spLocks noChangeArrowheads="1"/>
              </p:cNvSpPr>
              <p:nvPr/>
            </p:nvSpPr>
            <p:spPr bwMode="auto">
              <a:xfrm>
                <a:off x="2730012" y="46990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Oval 26"/>
              <p:cNvSpPr>
                <a:spLocks noChangeArrowheads="1"/>
              </p:cNvSpPr>
              <p:nvPr/>
            </p:nvSpPr>
            <p:spPr bwMode="auto">
              <a:xfrm>
                <a:off x="2819400" y="48006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5" name="Oval 27"/>
              <p:cNvSpPr>
                <a:spLocks noChangeArrowheads="1"/>
              </p:cNvSpPr>
              <p:nvPr/>
            </p:nvSpPr>
            <p:spPr bwMode="auto">
              <a:xfrm>
                <a:off x="2971800" y="47244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" name="Oval 28"/>
              <p:cNvSpPr>
                <a:spLocks noChangeArrowheads="1"/>
              </p:cNvSpPr>
              <p:nvPr/>
            </p:nvSpPr>
            <p:spPr bwMode="auto">
              <a:xfrm>
                <a:off x="3048000" y="48006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" name="Oval 29"/>
              <p:cNvSpPr>
                <a:spLocks noChangeArrowheads="1"/>
              </p:cNvSpPr>
              <p:nvPr/>
            </p:nvSpPr>
            <p:spPr bwMode="auto">
              <a:xfrm>
                <a:off x="3200400" y="48133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" name="Oval 30"/>
              <p:cNvSpPr>
                <a:spLocks noChangeArrowheads="1"/>
              </p:cNvSpPr>
              <p:nvPr/>
            </p:nvSpPr>
            <p:spPr bwMode="auto">
              <a:xfrm>
                <a:off x="2667000" y="48006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" name="Oval 31"/>
              <p:cNvSpPr>
                <a:spLocks noChangeArrowheads="1"/>
              </p:cNvSpPr>
              <p:nvPr/>
            </p:nvSpPr>
            <p:spPr bwMode="auto">
              <a:xfrm>
                <a:off x="3124200" y="46482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" name="AutoShape 44"/>
              <p:cNvSpPr>
                <a:spLocks noChangeArrowheads="1"/>
              </p:cNvSpPr>
              <p:nvPr/>
            </p:nvSpPr>
            <p:spPr bwMode="auto">
              <a:xfrm>
                <a:off x="2667000" y="3657600"/>
                <a:ext cx="762000" cy="457200"/>
              </a:xfrm>
              <a:prstGeom prst="cloudCallout">
                <a:avLst>
                  <a:gd name="adj1" fmla="val -6042"/>
                  <a:gd name="adj2" fmla="val 26736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>
                      <a:alpha val="16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AutoShape 45"/>
              <p:cNvSpPr>
                <a:spLocks noChangeArrowheads="1"/>
              </p:cNvSpPr>
              <p:nvPr/>
            </p:nvSpPr>
            <p:spPr bwMode="auto">
              <a:xfrm>
                <a:off x="2971800" y="3962400"/>
                <a:ext cx="457200" cy="228600"/>
              </a:xfrm>
              <a:prstGeom prst="cloudCallout">
                <a:avLst>
                  <a:gd name="adj1" fmla="val -10069"/>
                  <a:gd name="adj2" fmla="val 36806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>
                      <a:alpha val="24001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AutoShape 46"/>
              <p:cNvSpPr>
                <a:spLocks noChangeArrowheads="1"/>
              </p:cNvSpPr>
              <p:nvPr/>
            </p:nvSpPr>
            <p:spPr bwMode="auto">
              <a:xfrm>
                <a:off x="2590800" y="3886200"/>
                <a:ext cx="457200" cy="381000"/>
              </a:xfrm>
              <a:prstGeom prst="cloudCallout">
                <a:avLst>
                  <a:gd name="adj1" fmla="val 6597"/>
                  <a:gd name="adj2" fmla="val -14583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>
                      <a:alpha val="17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AutoShape 47"/>
              <p:cNvSpPr>
                <a:spLocks noChangeArrowheads="1"/>
              </p:cNvSpPr>
              <p:nvPr/>
            </p:nvSpPr>
            <p:spPr bwMode="auto">
              <a:xfrm>
                <a:off x="3124200" y="4191000"/>
                <a:ext cx="228600" cy="228600"/>
              </a:xfrm>
              <a:prstGeom prst="cloudCallout">
                <a:avLst>
                  <a:gd name="adj1" fmla="val -3472"/>
                  <a:gd name="adj2" fmla="val -96528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>
                      <a:alpha val="39999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Line 52"/>
              <p:cNvSpPr>
                <a:spLocks noChangeShapeType="1"/>
              </p:cNvSpPr>
              <p:nvPr/>
            </p:nvSpPr>
            <p:spPr bwMode="auto">
              <a:xfrm>
                <a:off x="2209800" y="1320800"/>
                <a:ext cx="53340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" name="Text Box 53"/>
              <p:cNvSpPr txBox="1">
                <a:spLocks noChangeArrowheads="1"/>
              </p:cNvSpPr>
              <p:nvPr/>
            </p:nvSpPr>
            <p:spPr bwMode="auto">
              <a:xfrm>
                <a:off x="1548912" y="1181100"/>
                <a:ext cx="762000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 dirty="0"/>
                  <a:t>100</a:t>
                </a:r>
                <a:r>
                  <a:rPr lang="en-US" sz="1400" b="1" baseline="30000" dirty="0"/>
                  <a:t>0</a:t>
                </a:r>
                <a:r>
                  <a:rPr lang="en-US" sz="1400" b="1" dirty="0"/>
                  <a:t>C</a:t>
                </a:r>
              </a:p>
            </p:txBody>
          </p:sp>
          <p:sp>
            <p:nvSpPr>
              <p:cNvPr id="306" name="AutoShape 54" descr="Blue tissue paper"/>
              <p:cNvSpPr>
                <a:spLocks noChangeArrowheads="1"/>
              </p:cNvSpPr>
              <p:nvPr/>
            </p:nvSpPr>
            <p:spPr bwMode="auto">
              <a:xfrm>
                <a:off x="1143000" y="1981200"/>
                <a:ext cx="914400" cy="457200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 w="9525" algn="ctr">
                <a:noFill/>
                <a:round/>
                <a:headEnd/>
                <a:tailEnd/>
              </a:ln>
              <a:effectLst>
                <a:outerShdw dist="53882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sz="1400" b="1" dirty="0" err="1"/>
                  <a:t>Đun</a:t>
                </a:r>
                <a:r>
                  <a:rPr lang="en-US" sz="1400" b="1" dirty="0"/>
                  <a:t> </a:t>
                </a:r>
                <a:r>
                  <a:rPr lang="en-US" sz="1400" b="1" dirty="0" err="1"/>
                  <a:t>nước</a:t>
                </a:r>
                <a:endParaRPr lang="en-US" sz="1400" b="1" dirty="0"/>
              </a:p>
            </p:txBody>
          </p:sp>
          <p:pic>
            <p:nvPicPr>
              <p:cNvPr id="307" name="Picture 64" descr="den conCutout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667000" y="4876800"/>
                <a:ext cx="722434" cy="78105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08" name="Group 43"/>
          <p:cNvGrpSpPr/>
          <p:nvPr/>
        </p:nvGrpSpPr>
        <p:grpSpPr>
          <a:xfrm>
            <a:off x="3505200" y="1524000"/>
            <a:ext cx="2133600" cy="2970466"/>
            <a:chOff x="4800600" y="1143000"/>
            <a:chExt cx="3352800" cy="5332121"/>
          </a:xfrm>
        </p:grpSpPr>
        <p:sp>
          <p:nvSpPr>
            <p:cNvPr id="309" name="AutoShape 2" descr="Oak"/>
            <p:cNvSpPr>
              <a:spLocks noChangeArrowheads="1"/>
            </p:cNvSpPr>
            <p:nvPr/>
          </p:nvSpPr>
          <p:spPr bwMode="auto">
            <a:xfrm>
              <a:off x="4800600" y="5257800"/>
              <a:ext cx="2819400" cy="609600"/>
            </a:xfrm>
            <a:prstGeom prst="cube">
              <a:avLst>
                <a:gd name="adj" fmla="val 77778"/>
              </a:avLst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" name="Line 3"/>
            <p:cNvSpPr>
              <a:spLocks noChangeShapeType="1"/>
            </p:cNvSpPr>
            <p:nvPr/>
          </p:nvSpPr>
          <p:spPr bwMode="auto">
            <a:xfrm>
              <a:off x="6248400" y="3733800"/>
              <a:ext cx="0" cy="1524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1" name="Picture 7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00933" y="3581400"/>
              <a:ext cx="1166446" cy="2076450"/>
            </a:xfrm>
            <a:prstGeom prst="rect">
              <a:avLst/>
            </a:prstGeom>
            <a:noFill/>
          </p:spPr>
        </p:pic>
        <p:pic>
          <p:nvPicPr>
            <p:cNvPr id="312" name="Picture 9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143000"/>
              <a:ext cx="505558" cy="3400425"/>
            </a:xfrm>
            <a:prstGeom prst="rect">
              <a:avLst/>
            </a:prstGeom>
            <a:noFill/>
          </p:spPr>
        </p:pic>
        <p:sp>
          <p:nvSpPr>
            <p:cNvPr id="313" name="AutoShape 10"/>
            <p:cNvSpPr>
              <a:spLocks noChangeArrowheads="1"/>
            </p:cNvSpPr>
            <p:nvPr/>
          </p:nvSpPr>
          <p:spPr bwMode="auto">
            <a:xfrm rot="-986049">
              <a:off x="5867400" y="4419600"/>
              <a:ext cx="381000" cy="45720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6699FF">
                    <a:alpha val="49001"/>
                  </a:srgbClr>
                </a:gs>
                <a:gs pos="50000">
                  <a:schemeClr val="bg1"/>
                </a:gs>
                <a:gs pos="100000">
                  <a:srgbClr val="6699FF">
                    <a:alpha val="49001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" name="AutoShape 11"/>
            <p:cNvSpPr>
              <a:spLocks noChangeArrowheads="1"/>
            </p:cNvSpPr>
            <p:nvPr/>
          </p:nvSpPr>
          <p:spPr bwMode="auto">
            <a:xfrm rot="743980">
              <a:off x="6248400" y="4648200"/>
              <a:ext cx="381000" cy="45720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6699FF">
                    <a:alpha val="49001"/>
                  </a:srgbClr>
                </a:gs>
                <a:gs pos="50000">
                  <a:schemeClr val="bg1"/>
                </a:gs>
                <a:gs pos="100000">
                  <a:srgbClr val="6699FF">
                    <a:alpha val="49001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" name="AutoShape 12"/>
            <p:cNvSpPr>
              <a:spLocks noChangeArrowheads="1"/>
            </p:cNvSpPr>
            <p:nvPr/>
          </p:nvSpPr>
          <p:spPr bwMode="auto">
            <a:xfrm>
              <a:off x="6324600" y="4876800"/>
              <a:ext cx="304800" cy="304800"/>
            </a:xfrm>
            <a:prstGeom prst="cube">
              <a:avLst>
                <a:gd name="adj" fmla="val 58333"/>
              </a:avLst>
            </a:prstGeom>
            <a:gradFill rotWithShape="1">
              <a:gsLst>
                <a:gs pos="0">
                  <a:srgbClr val="6699FF">
                    <a:alpha val="49001"/>
                  </a:srgbClr>
                </a:gs>
                <a:gs pos="50000">
                  <a:schemeClr val="bg1"/>
                </a:gs>
                <a:gs pos="100000">
                  <a:srgbClr val="6699FF">
                    <a:alpha val="49001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" name="AutoShape 13"/>
            <p:cNvSpPr>
              <a:spLocks noChangeArrowheads="1"/>
            </p:cNvSpPr>
            <p:nvPr/>
          </p:nvSpPr>
          <p:spPr bwMode="auto">
            <a:xfrm>
              <a:off x="5943600" y="5105400"/>
              <a:ext cx="228600" cy="30480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6699FF">
                    <a:alpha val="49001"/>
                  </a:srgbClr>
                </a:gs>
                <a:gs pos="50000">
                  <a:schemeClr val="bg1"/>
                </a:gs>
                <a:gs pos="100000">
                  <a:srgbClr val="6699FF">
                    <a:alpha val="49001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" name="AutoShape 14"/>
            <p:cNvSpPr>
              <a:spLocks noChangeArrowheads="1"/>
            </p:cNvSpPr>
            <p:nvPr/>
          </p:nvSpPr>
          <p:spPr bwMode="auto">
            <a:xfrm rot="1294795">
              <a:off x="5943600" y="4648200"/>
              <a:ext cx="381000" cy="45720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6699FF">
                    <a:alpha val="49001"/>
                  </a:srgbClr>
                </a:gs>
                <a:gs pos="50000">
                  <a:schemeClr val="bg1"/>
                </a:gs>
                <a:gs pos="100000">
                  <a:srgbClr val="6699FF">
                    <a:alpha val="49001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" name="AutoShape 15"/>
            <p:cNvSpPr>
              <a:spLocks noChangeArrowheads="1"/>
            </p:cNvSpPr>
            <p:nvPr/>
          </p:nvSpPr>
          <p:spPr bwMode="auto">
            <a:xfrm rot="-669280">
              <a:off x="6096000" y="5029200"/>
              <a:ext cx="381000" cy="45720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6699FF">
                    <a:alpha val="49001"/>
                  </a:srgbClr>
                </a:gs>
                <a:gs pos="50000">
                  <a:schemeClr val="bg1"/>
                </a:gs>
                <a:gs pos="100000">
                  <a:srgbClr val="6699FF">
                    <a:alpha val="49001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" name="AutoShape 16"/>
            <p:cNvSpPr>
              <a:spLocks noChangeArrowheads="1"/>
            </p:cNvSpPr>
            <p:nvPr/>
          </p:nvSpPr>
          <p:spPr bwMode="auto">
            <a:xfrm rot="21072589">
              <a:off x="6173891" y="4478165"/>
              <a:ext cx="381000" cy="45720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6699FF">
                    <a:alpha val="49001"/>
                  </a:srgbClr>
                </a:gs>
                <a:gs pos="50000">
                  <a:schemeClr val="bg1"/>
                </a:gs>
                <a:gs pos="100000">
                  <a:srgbClr val="6699FF">
                    <a:alpha val="49001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" name="AutoShape 17"/>
            <p:cNvSpPr>
              <a:spLocks noChangeArrowheads="1"/>
            </p:cNvSpPr>
            <p:nvPr/>
          </p:nvSpPr>
          <p:spPr bwMode="auto">
            <a:xfrm>
              <a:off x="6400800" y="5105400"/>
              <a:ext cx="228600" cy="22860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6699FF">
                    <a:alpha val="49001"/>
                  </a:srgbClr>
                </a:gs>
                <a:gs pos="50000">
                  <a:schemeClr val="bg1"/>
                </a:gs>
                <a:gs pos="100000">
                  <a:srgbClr val="6699FF">
                    <a:alpha val="49001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" name="AutoShape 18"/>
            <p:cNvSpPr>
              <a:spLocks noChangeArrowheads="1"/>
            </p:cNvSpPr>
            <p:nvPr/>
          </p:nvSpPr>
          <p:spPr bwMode="auto">
            <a:xfrm rot="-1935478">
              <a:off x="5943600" y="4114800"/>
              <a:ext cx="381000" cy="45720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6699FF">
                    <a:alpha val="49001"/>
                  </a:srgbClr>
                </a:gs>
                <a:gs pos="50000">
                  <a:schemeClr val="bg1"/>
                </a:gs>
                <a:gs pos="100000">
                  <a:srgbClr val="6699FF">
                    <a:alpha val="49001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" name="AutoShape 19"/>
            <p:cNvSpPr>
              <a:spLocks noChangeArrowheads="1"/>
            </p:cNvSpPr>
            <p:nvPr/>
          </p:nvSpPr>
          <p:spPr bwMode="auto">
            <a:xfrm rot="1782899">
              <a:off x="6248400" y="4114800"/>
              <a:ext cx="381000" cy="45720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6699FF">
                    <a:alpha val="49001"/>
                  </a:srgbClr>
                </a:gs>
                <a:gs pos="50000">
                  <a:schemeClr val="bg1"/>
                </a:gs>
                <a:gs pos="100000">
                  <a:srgbClr val="6699FF">
                    <a:alpha val="49001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" name="AutoShape 20"/>
            <p:cNvSpPr>
              <a:spLocks noChangeArrowheads="1"/>
            </p:cNvSpPr>
            <p:nvPr/>
          </p:nvSpPr>
          <p:spPr bwMode="auto">
            <a:xfrm>
              <a:off x="6172200" y="4114800"/>
              <a:ext cx="304800" cy="30480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6699FF">
                    <a:alpha val="49001"/>
                  </a:srgbClr>
                </a:gs>
                <a:gs pos="50000">
                  <a:schemeClr val="bg1"/>
                </a:gs>
                <a:gs pos="100000">
                  <a:srgbClr val="6699FF">
                    <a:alpha val="49001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" name="Oval 32"/>
            <p:cNvSpPr>
              <a:spLocks noChangeArrowheads="1"/>
            </p:cNvSpPr>
            <p:nvPr/>
          </p:nvSpPr>
          <p:spPr bwMode="auto">
            <a:xfrm>
              <a:off x="5867400" y="4648200"/>
              <a:ext cx="76200" cy="76200"/>
            </a:xfrm>
            <a:prstGeom prst="ellipse">
              <a:avLst/>
            </a:prstGeom>
            <a:solidFill>
              <a:schemeClr val="bg1"/>
            </a:solidFill>
            <a:ln w="31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" name="Oval 33"/>
            <p:cNvSpPr>
              <a:spLocks noChangeArrowheads="1"/>
            </p:cNvSpPr>
            <p:nvPr/>
          </p:nvSpPr>
          <p:spPr bwMode="auto">
            <a:xfrm>
              <a:off x="5943600" y="4800600"/>
              <a:ext cx="76200" cy="76200"/>
            </a:xfrm>
            <a:prstGeom prst="ellipse">
              <a:avLst/>
            </a:prstGeom>
            <a:solidFill>
              <a:schemeClr val="bg1"/>
            </a:solidFill>
            <a:ln w="31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" name="Oval 34"/>
            <p:cNvSpPr>
              <a:spLocks noChangeArrowheads="1"/>
            </p:cNvSpPr>
            <p:nvPr/>
          </p:nvSpPr>
          <p:spPr bwMode="auto">
            <a:xfrm>
              <a:off x="6019800" y="4953000"/>
              <a:ext cx="76200" cy="76200"/>
            </a:xfrm>
            <a:prstGeom prst="ellipse">
              <a:avLst/>
            </a:prstGeom>
            <a:solidFill>
              <a:schemeClr val="bg1"/>
            </a:solidFill>
            <a:ln w="31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" name="Oval 35"/>
            <p:cNvSpPr>
              <a:spLocks noChangeArrowheads="1"/>
            </p:cNvSpPr>
            <p:nvPr/>
          </p:nvSpPr>
          <p:spPr bwMode="auto">
            <a:xfrm>
              <a:off x="6096000" y="5105400"/>
              <a:ext cx="76200" cy="76200"/>
            </a:xfrm>
            <a:prstGeom prst="ellipse">
              <a:avLst/>
            </a:prstGeom>
            <a:solidFill>
              <a:schemeClr val="bg1"/>
            </a:solidFill>
            <a:ln w="31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" name="Oval 36"/>
            <p:cNvSpPr>
              <a:spLocks noChangeArrowheads="1"/>
            </p:cNvSpPr>
            <p:nvPr/>
          </p:nvSpPr>
          <p:spPr bwMode="auto">
            <a:xfrm>
              <a:off x="5943600" y="5257800"/>
              <a:ext cx="76200" cy="76200"/>
            </a:xfrm>
            <a:prstGeom prst="ellipse">
              <a:avLst/>
            </a:prstGeom>
            <a:solidFill>
              <a:schemeClr val="bg1"/>
            </a:solidFill>
            <a:ln w="31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" name="Oval 37"/>
            <p:cNvSpPr>
              <a:spLocks noChangeArrowheads="1"/>
            </p:cNvSpPr>
            <p:nvPr/>
          </p:nvSpPr>
          <p:spPr bwMode="auto">
            <a:xfrm>
              <a:off x="6248400" y="5257800"/>
              <a:ext cx="76200" cy="76200"/>
            </a:xfrm>
            <a:prstGeom prst="ellipse">
              <a:avLst/>
            </a:prstGeom>
            <a:solidFill>
              <a:schemeClr val="bg1"/>
            </a:solidFill>
            <a:ln w="31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" name="Oval 38"/>
            <p:cNvSpPr>
              <a:spLocks noChangeArrowheads="1"/>
            </p:cNvSpPr>
            <p:nvPr/>
          </p:nvSpPr>
          <p:spPr bwMode="auto">
            <a:xfrm>
              <a:off x="6400800" y="5410200"/>
              <a:ext cx="76200" cy="76200"/>
            </a:xfrm>
            <a:prstGeom prst="ellipse">
              <a:avLst/>
            </a:prstGeom>
            <a:solidFill>
              <a:schemeClr val="bg1"/>
            </a:solidFill>
            <a:ln w="31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" name="Oval 39"/>
            <p:cNvSpPr>
              <a:spLocks noChangeArrowheads="1"/>
            </p:cNvSpPr>
            <p:nvPr/>
          </p:nvSpPr>
          <p:spPr bwMode="auto">
            <a:xfrm>
              <a:off x="6248400" y="4953000"/>
              <a:ext cx="76200" cy="76200"/>
            </a:xfrm>
            <a:prstGeom prst="ellipse">
              <a:avLst/>
            </a:prstGeom>
            <a:solidFill>
              <a:schemeClr val="bg1"/>
            </a:solidFill>
            <a:ln w="31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" name="Oval 40"/>
            <p:cNvSpPr>
              <a:spLocks noChangeArrowheads="1"/>
            </p:cNvSpPr>
            <p:nvPr/>
          </p:nvSpPr>
          <p:spPr bwMode="auto">
            <a:xfrm>
              <a:off x="6096000" y="4953000"/>
              <a:ext cx="76200" cy="76200"/>
            </a:xfrm>
            <a:prstGeom prst="ellipse">
              <a:avLst/>
            </a:prstGeom>
            <a:solidFill>
              <a:schemeClr val="bg1"/>
            </a:solidFill>
            <a:ln w="31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" name="Oval 41"/>
            <p:cNvSpPr>
              <a:spLocks noChangeArrowheads="1"/>
            </p:cNvSpPr>
            <p:nvPr/>
          </p:nvSpPr>
          <p:spPr bwMode="auto">
            <a:xfrm>
              <a:off x="6477000" y="5181600"/>
              <a:ext cx="76200" cy="76200"/>
            </a:xfrm>
            <a:prstGeom prst="ellipse">
              <a:avLst/>
            </a:prstGeom>
            <a:solidFill>
              <a:schemeClr val="bg1"/>
            </a:solidFill>
            <a:ln w="31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" name="Oval 42"/>
            <p:cNvSpPr>
              <a:spLocks noChangeArrowheads="1"/>
            </p:cNvSpPr>
            <p:nvPr/>
          </p:nvSpPr>
          <p:spPr bwMode="auto">
            <a:xfrm>
              <a:off x="6629400" y="5105400"/>
              <a:ext cx="76200" cy="76200"/>
            </a:xfrm>
            <a:prstGeom prst="ellipse">
              <a:avLst/>
            </a:prstGeom>
            <a:solidFill>
              <a:schemeClr val="bg1"/>
            </a:solidFill>
            <a:ln w="31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Oval 43"/>
            <p:cNvSpPr>
              <a:spLocks noChangeArrowheads="1"/>
            </p:cNvSpPr>
            <p:nvPr/>
          </p:nvSpPr>
          <p:spPr bwMode="auto">
            <a:xfrm>
              <a:off x="6477000" y="4876800"/>
              <a:ext cx="76200" cy="76200"/>
            </a:xfrm>
            <a:prstGeom prst="ellipse">
              <a:avLst/>
            </a:prstGeom>
            <a:solidFill>
              <a:schemeClr val="bg1"/>
            </a:solidFill>
            <a:ln w="31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" name="Text Box 51"/>
            <p:cNvSpPr txBox="1">
              <a:spLocks noChangeArrowheads="1"/>
            </p:cNvSpPr>
            <p:nvPr/>
          </p:nvSpPr>
          <p:spPr bwMode="auto">
            <a:xfrm>
              <a:off x="5715000" y="5867401"/>
              <a:ext cx="1219201" cy="6077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 b="1" dirty="0"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5867400" y="4953000"/>
              <a:ext cx="804497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36"/>
                </a:cxn>
                <a:cxn ang="0">
                  <a:pos x="186" y="51"/>
                </a:cxn>
                <a:cxn ang="0">
                  <a:pos x="276" y="60"/>
                </a:cxn>
                <a:cxn ang="0">
                  <a:pos x="369" y="48"/>
                </a:cxn>
                <a:cxn ang="0">
                  <a:pos x="435" y="27"/>
                </a:cxn>
                <a:cxn ang="0">
                  <a:pos x="507" y="6"/>
                </a:cxn>
                <a:cxn ang="0">
                  <a:pos x="477" y="249"/>
                </a:cxn>
                <a:cxn ang="0">
                  <a:pos x="417" y="297"/>
                </a:cxn>
                <a:cxn ang="0">
                  <a:pos x="327" y="330"/>
                </a:cxn>
                <a:cxn ang="0">
                  <a:pos x="231" y="336"/>
                </a:cxn>
                <a:cxn ang="0">
                  <a:pos x="135" y="321"/>
                </a:cxn>
                <a:cxn ang="0">
                  <a:pos x="45" y="279"/>
                </a:cxn>
                <a:cxn ang="0">
                  <a:pos x="18" y="237"/>
                </a:cxn>
                <a:cxn ang="0">
                  <a:pos x="0" y="0"/>
                </a:cxn>
              </a:cxnLst>
              <a:rect l="0" t="0" r="r" b="b"/>
              <a:pathLst>
                <a:path w="507" h="336">
                  <a:moveTo>
                    <a:pt x="0" y="0"/>
                  </a:moveTo>
                  <a:lnTo>
                    <a:pt x="90" y="36"/>
                  </a:lnTo>
                  <a:lnTo>
                    <a:pt x="186" y="51"/>
                  </a:lnTo>
                  <a:lnTo>
                    <a:pt x="276" y="60"/>
                  </a:lnTo>
                  <a:lnTo>
                    <a:pt x="369" y="48"/>
                  </a:lnTo>
                  <a:lnTo>
                    <a:pt x="435" y="27"/>
                  </a:lnTo>
                  <a:lnTo>
                    <a:pt x="507" y="6"/>
                  </a:lnTo>
                  <a:lnTo>
                    <a:pt x="477" y="249"/>
                  </a:lnTo>
                  <a:lnTo>
                    <a:pt x="417" y="297"/>
                  </a:lnTo>
                  <a:lnTo>
                    <a:pt x="327" y="330"/>
                  </a:lnTo>
                  <a:lnTo>
                    <a:pt x="231" y="336"/>
                  </a:lnTo>
                  <a:lnTo>
                    <a:pt x="135" y="321"/>
                  </a:lnTo>
                  <a:lnTo>
                    <a:pt x="45" y="279"/>
                  </a:lnTo>
                  <a:lnTo>
                    <a:pt x="18" y="23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6699FF">
                    <a:alpha val="49001"/>
                  </a:srgbClr>
                </a:gs>
                <a:gs pos="50000">
                  <a:schemeClr val="bg1"/>
                </a:gs>
                <a:gs pos="100000">
                  <a:srgbClr val="6699FF">
                    <a:alpha val="49001"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" name="Group 56"/>
            <p:cNvGrpSpPr>
              <a:grpSpLocks/>
            </p:cNvGrpSpPr>
            <p:nvPr/>
          </p:nvGrpSpPr>
          <p:grpSpPr bwMode="auto">
            <a:xfrm>
              <a:off x="6324588" y="2895600"/>
              <a:ext cx="1116621" cy="685800"/>
              <a:chOff x="4080" y="2016"/>
              <a:chExt cx="656" cy="480"/>
            </a:xfrm>
          </p:grpSpPr>
          <p:sp>
            <p:nvSpPr>
              <p:cNvPr id="341" name="Line 57"/>
              <p:cNvSpPr>
                <a:spLocks noChangeShapeType="1"/>
              </p:cNvSpPr>
              <p:nvPr/>
            </p:nvSpPr>
            <p:spPr bwMode="auto">
              <a:xfrm flipH="1">
                <a:off x="4080" y="2112"/>
                <a:ext cx="96" cy="38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" name="Line 58"/>
              <p:cNvSpPr>
                <a:spLocks noChangeShapeType="1"/>
              </p:cNvSpPr>
              <p:nvPr/>
            </p:nvSpPr>
            <p:spPr bwMode="auto">
              <a:xfrm>
                <a:off x="4176" y="211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" name="Text Box 59"/>
              <p:cNvSpPr txBox="1">
                <a:spLocks noChangeArrowheads="1"/>
              </p:cNvSpPr>
              <p:nvPr/>
            </p:nvSpPr>
            <p:spPr bwMode="auto">
              <a:xfrm>
                <a:off x="4304" y="2016"/>
                <a:ext cx="432" cy="2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/>
                  <a:t>0</a:t>
                </a:r>
                <a:r>
                  <a:rPr lang="en-US" sz="1400" b="1" baseline="30000"/>
                  <a:t>0</a:t>
                </a:r>
                <a:r>
                  <a:rPr lang="en-US" sz="1400" b="1"/>
                  <a:t>C</a:t>
                </a:r>
              </a:p>
            </p:txBody>
          </p:sp>
        </p:grpSp>
        <p:sp>
          <p:nvSpPr>
            <p:cNvPr id="339" name="AutoShape 60" descr="White marble"/>
            <p:cNvSpPr>
              <a:spLocks noChangeArrowheads="1"/>
            </p:cNvSpPr>
            <p:nvPr/>
          </p:nvSpPr>
          <p:spPr bwMode="auto">
            <a:xfrm>
              <a:off x="6781800" y="1905000"/>
              <a:ext cx="1371600" cy="457200"/>
            </a:xfrm>
            <a:prstGeom prst="roundRect">
              <a:avLst>
                <a:gd name="adj" fmla="val 16667"/>
              </a:avLst>
            </a:prstGeom>
            <a:blipFill dpi="0" rotWithShape="1">
              <a:blip r:embed="rId10"/>
              <a:srcRect/>
              <a:tile tx="0" ty="0" sx="100000" sy="100000" flip="none" algn="tl"/>
            </a:blipFill>
            <a:ln w="9525" algn="ctr">
              <a:noFill/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200" b="1"/>
                <a:t>Cho nhiệt kế vào</a:t>
              </a:r>
            </a:p>
          </p:txBody>
        </p:sp>
        <p:sp>
          <p:nvSpPr>
            <p:cNvPr id="340" name="Oval 61"/>
            <p:cNvSpPr>
              <a:spLocks noChangeArrowheads="1"/>
            </p:cNvSpPr>
            <p:nvPr/>
          </p:nvSpPr>
          <p:spPr bwMode="auto">
            <a:xfrm>
              <a:off x="6553200" y="4724400"/>
              <a:ext cx="76200" cy="76200"/>
            </a:xfrm>
            <a:prstGeom prst="ellipse">
              <a:avLst/>
            </a:prstGeom>
            <a:solidFill>
              <a:schemeClr val="bg1"/>
            </a:solidFill>
            <a:ln w="31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4" name="Text Box 65"/>
          <p:cNvSpPr txBox="1">
            <a:spLocks noChangeArrowheads="1"/>
          </p:cNvSpPr>
          <p:nvPr/>
        </p:nvSpPr>
        <p:spPr bwMode="auto">
          <a:xfrm>
            <a:off x="0" y="4724400"/>
            <a:ext cx="2514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B1: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nhiệt độ hơi nước đang sôi. </a:t>
            </a:r>
            <a:endParaRPr lang="en-US" sz="24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400" i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 nhiệt kế.</a:t>
            </a:r>
          </a:p>
        </p:txBody>
      </p:sp>
      <p:sp>
        <p:nvSpPr>
          <p:cNvPr id="345" name="Text Box 67"/>
          <p:cNvSpPr txBox="1">
            <a:spLocks noChangeArrowheads="1"/>
          </p:cNvSpPr>
          <p:nvPr/>
        </p:nvSpPr>
        <p:spPr bwMode="auto">
          <a:xfrm>
            <a:off x="3276600" y="4724400"/>
            <a:ext cx="2286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i="1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6" name="Rectangle 345"/>
          <p:cNvSpPr/>
          <p:nvPr/>
        </p:nvSpPr>
        <p:spPr>
          <a:xfrm>
            <a:off x="6172200" y="4438876"/>
            <a:ext cx="251460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B3: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Chia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khoảng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cách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giữa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0</a:t>
            </a:r>
            <a:r>
              <a:rPr lang="en-US" sz="2400" i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0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C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100</a:t>
            </a:r>
            <a:r>
              <a:rPr lang="en-US" sz="2400" i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0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C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thành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100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phần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bằng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nhau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,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mỗi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phần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ứng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với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1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độ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.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Kí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hiệu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: 1</a:t>
            </a:r>
            <a:r>
              <a:rPr lang="en-US" sz="2400" i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0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C</a:t>
            </a:r>
            <a:endParaRPr lang="en-US" sz="2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47" name="Rectangle 344"/>
          <p:cNvSpPr>
            <a:spLocks noChangeArrowheads="1"/>
          </p:cNvSpPr>
          <p:nvPr/>
        </p:nvSpPr>
        <p:spPr bwMode="auto">
          <a:xfrm>
            <a:off x="533400" y="609600"/>
            <a:ext cx="331693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u="sng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" grpId="0"/>
      <p:bldP spid="345" grpId="0"/>
      <p:bldP spid="3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752600" y="3114675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2300" b="1" dirty="0" err="1"/>
              <a:t>Đo</a:t>
            </a:r>
            <a:r>
              <a:rPr lang="en-US" sz="2300" b="1" dirty="0"/>
              <a:t> </a:t>
            </a:r>
            <a:r>
              <a:rPr lang="en-US" sz="2300" b="1" dirty="0" err="1"/>
              <a:t>thể</a:t>
            </a:r>
            <a:r>
              <a:rPr lang="en-US" sz="2300" b="1" dirty="0"/>
              <a:t> </a:t>
            </a:r>
            <a:r>
              <a:rPr lang="en-US" sz="2300" b="1" dirty="0" err="1"/>
              <a:t>tích</a:t>
            </a:r>
            <a:r>
              <a:rPr lang="en-US" sz="2300" b="1" dirty="0"/>
              <a:t>. </a:t>
            </a:r>
            <a:endParaRPr lang="en-US" sz="23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725613" y="4957763"/>
            <a:ext cx="4886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D.  </a:t>
            </a:r>
            <a:r>
              <a:rPr lang="en-US" sz="2400" b="1"/>
              <a:t>Đo khối lượng</a:t>
            </a:r>
            <a:r>
              <a:rPr lang="en-US" sz="2400"/>
              <a:t> </a:t>
            </a:r>
            <a:r>
              <a:rPr lang="en-US" sz="23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1716088" y="4352925"/>
            <a:ext cx="2627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3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2300" b="1"/>
              <a:t>Đo nhiệt độ .</a:t>
            </a:r>
            <a:endParaRPr lang="en-US" sz="23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1538288" y="3676650"/>
            <a:ext cx="2728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>
                <a:solidFill>
                  <a:schemeClr val="tx2"/>
                </a:solidFill>
                <a:latin typeface="Bitstream Cyberbit" pitchFamily="18" charset="-128"/>
              </a:rPr>
              <a:t>  B.  </a:t>
            </a:r>
            <a:r>
              <a:rPr lang="en-US" sz="2300" b="1"/>
              <a:t>Đo chiều dài.</a:t>
            </a:r>
            <a:endParaRPr lang="en-US" sz="2300" b="1">
              <a:solidFill>
                <a:schemeClr val="tx2"/>
              </a:solidFill>
              <a:latin typeface="Bitstream Cyberbit" pitchFamily="18" charset="-128"/>
            </a:endParaRPr>
          </a:p>
        </p:txBody>
      </p:sp>
      <p:sp>
        <p:nvSpPr>
          <p:cNvPr id="37" name="AutoShape 10"/>
          <p:cNvSpPr>
            <a:spLocks noChangeArrowheads="1"/>
          </p:cNvSpPr>
          <p:nvPr/>
        </p:nvSpPr>
        <p:spPr bwMode="auto">
          <a:xfrm>
            <a:off x="1635125" y="4316413"/>
            <a:ext cx="554038" cy="5603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0" y="10800"/>
                </a:moveTo>
                <a:cubicBezTo>
                  <a:pt x="1800" y="15771"/>
                  <a:pt x="5829" y="19800"/>
                  <a:pt x="10800" y="19800"/>
                </a:cubicBezTo>
                <a:cubicBezTo>
                  <a:pt x="15771" y="19800"/>
                  <a:pt x="19800" y="15771"/>
                  <a:pt x="19800" y="10800"/>
                </a:cubicBezTo>
                <a:cubicBezTo>
                  <a:pt x="19800" y="5829"/>
                  <a:pt x="15771" y="1800"/>
                  <a:pt x="10800" y="1800"/>
                </a:cubicBezTo>
                <a:cubicBezTo>
                  <a:pt x="5829" y="1800"/>
                  <a:pt x="1800" y="5829"/>
                  <a:pt x="1800" y="10800"/>
                </a:cubicBezTo>
                <a:close/>
              </a:path>
            </a:pathLst>
          </a:custGeom>
          <a:solidFill>
            <a:srgbClr val="FF0000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419600" y="2209800"/>
            <a:ext cx="5410200" cy="2492375"/>
            <a:chOff x="68" y="2591"/>
            <a:chExt cx="3674" cy="764"/>
          </a:xfrm>
        </p:grpSpPr>
        <p:pic>
          <p:nvPicPr>
            <p:cNvPr id="13340" name="Picture 12" descr="Hoacuoi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" y="2591"/>
              <a:ext cx="1035" cy="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1" name="Text Box 13"/>
            <p:cNvSpPr txBox="1">
              <a:spLocks noChangeArrowheads="1"/>
            </p:cNvSpPr>
            <p:nvPr/>
          </p:nvSpPr>
          <p:spPr bwMode="auto">
            <a:xfrm>
              <a:off x="794" y="2870"/>
              <a:ext cx="2948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Hoan hô . . . ! Đúng rồi . . . !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343400" y="4040188"/>
            <a:ext cx="8153400" cy="1522412"/>
            <a:chOff x="204" y="3475"/>
            <a:chExt cx="3674" cy="671"/>
          </a:xfrm>
        </p:grpSpPr>
        <p:pic>
          <p:nvPicPr>
            <p:cNvPr id="13338" name="Picture 15" descr="Hoabuon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9" name="Text Box 16"/>
            <p:cNvSpPr txBox="1">
              <a:spLocks noChangeArrowheads="1"/>
            </p:cNvSpPr>
            <p:nvPr/>
          </p:nvSpPr>
          <p:spPr bwMode="auto">
            <a:xfrm>
              <a:off x="793" y="3709"/>
              <a:ext cx="3085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Tiếc quá¸ . . ! Em chọn sai rồi.</a:t>
              </a:r>
            </a:p>
          </p:txBody>
        </p:sp>
      </p:grpSp>
      <p:pic>
        <p:nvPicPr>
          <p:cNvPr id="44" name="Picture 17" descr="cartoon1%20(1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51213"/>
            <a:ext cx="16113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343400" y="4038600"/>
            <a:ext cx="8153400" cy="1522413"/>
            <a:chOff x="204" y="3475"/>
            <a:chExt cx="3674" cy="671"/>
          </a:xfrm>
        </p:grpSpPr>
        <p:pic>
          <p:nvPicPr>
            <p:cNvPr id="13336" name="Picture 19" descr="Hoabuon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793" y="3710"/>
              <a:ext cx="3085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Tiếc quá¸ . . ! Em chọn sai rồi.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343400" y="3733800"/>
            <a:ext cx="8153400" cy="1828800"/>
            <a:chOff x="204" y="3340"/>
            <a:chExt cx="3674" cy="806"/>
          </a:xfrm>
        </p:grpSpPr>
        <p:pic>
          <p:nvPicPr>
            <p:cNvPr id="13334" name="Picture 22" descr="Hoabuon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4" y="3340"/>
              <a:ext cx="606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5" name="Text Box 23"/>
            <p:cNvSpPr txBox="1">
              <a:spLocks noChangeArrowheads="1"/>
            </p:cNvSpPr>
            <p:nvPr/>
          </p:nvSpPr>
          <p:spPr bwMode="auto">
            <a:xfrm>
              <a:off x="793" y="3709"/>
              <a:ext cx="3085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err="1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Tiếc</a:t>
              </a:r>
              <a:r>
                <a:rPr lang="en-US" sz="2000" b="1" dirty="0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quá</a:t>
              </a:r>
              <a:r>
                <a:rPr lang="en-US" sz="2000" b="1" dirty="0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¸ . . ! </a:t>
              </a:r>
              <a:r>
                <a:rPr lang="en-US" sz="2000" b="1" dirty="0" err="1" smtClean="0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000" b="1" dirty="0" smtClean="0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000" b="1" dirty="0" smtClean="0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sai</a:t>
              </a:r>
              <a:r>
                <a:rPr lang="en-US" sz="2000" b="1" dirty="0" smtClean="0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000" b="1" dirty="0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1655763" y="3033713"/>
            <a:ext cx="533400" cy="533400"/>
          </a:xfrm>
          <a:prstGeom prst="flowChartSummingJunction">
            <a:avLst/>
          </a:prstGeom>
          <a:solidFill>
            <a:srgbClr val="FFFF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AutoShape 25"/>
          <p:cNvSpPr>
            <a:spLocks noChangeArrowheads="1"/>
          </p:cNvSpPr>
          <p:nvPr/>
        </p:nvSpPr>
        <p:spPr bwMode="auto">
          <a:xfrm>
            <a:off x="1670050" y="4967288"/>
            <a:ext cx="533400" cy="533400"/>
          </a:xfrm>
          <a:prstGeom prst="flowChartSummingJunction">
            <a:avLst/>
          </a:prstGeom>
          <a:solidFill>
            <a:srgbClr val="FFFF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AutoShape 26"/>
          <p:cNvSpPr>
            <a:spLocks noChangeArrowheads="1"/>
          </p:cNvSpPr>
          <p:nvPr/>
        </p:nvSpPr>
        <p:spPr bwMode="auto">
          <a:xfrm>
            <a:off x="1655763" y="3676650"/>
            <a:ext cx="533400" cy="533400"/>
          </a:xfrm>
          <a:prstGeom prst="flowChartSummingJunction">
            <a:avLst/>
          </a:prstGeom>
          <a:solidFill>
            <a:srgbClr val="FFFF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27"/>
          <p:cNvSpPr txBox="1">
            <a:spLocks noChangeArrowheads="1"/>
          </p:cNvSpPr>
          <p:nvPr/>
        </p:nvSpPr>
        <p:spPr bwMode="auto">
          <a:xfrm>
            <a:off x="76200" y="2433638"/>
            <a:ext cx="822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70C0"/>
                </a:solidFill>
              </a:rPr>
              <a:t>Nhiệt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kế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là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thiết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bị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dùng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để</a:t>
            </a:r>
            <a:r>
              <a:rPr lang="en-US" sz="2400" b="1" dirty="0">
                <a:solidFill>
                  <a:srgbClr val="0070C0"/>
                </a:solidFill>
              </a:rPr>
              <a:t>: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28"/>
          <p:cNvSpPr txBox="1">
            <a:spLocks noChangeArrowheads="1"/>
          </p:cNvSpPr>
          <p:nvPr/>
        </p:nvSpPr>
        <p:spPr bwMode="auto">
          <a:xfrm>
            <a:off x="0" y="1600200"/>
            <a:ext cx="9144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3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2" name="Text Box 6"/>
          <p:cNvSpPr txBox="1">
            <a:spLocks noChangeArrowheads="1"/>
          </p:cNvSpPr>
          <p:nvPr/>
        </p:nvSpPr>
        <p:spPr bwMode="auto">
          <a:xfrm>
            <a:off x="533400" y="609600"/>
            <a:ext cx="769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 animBg="1"/>
      <p:bldP spid="51" grpId="0" animBg="1"/>
      <p:bldP spid="52" grpId="0" animBg="1"/>
      <p:bldP spid="53" grpId="0" animBg="1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84938"/>
            <a:ext cx="1993900" cy="373062"/>
          </a:xfrm>
          <a:noFill/>
        </p:spPr>
        <p:txBody>
          <a:bodyPr/>
          <a:lstStyle/>
          <a:p>
            <a:fld id="{A5E9A691-A938-49E9-959E-AEF2CAFC9CF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0" y="1905000"/>
            <a:ext cx="9144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Khoanh tròn chữ cái đứng trước câu trả lời mà em cho là đúng nhất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676400" y="4619625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B.  Chỉ số nhỏ nhất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11325" y="5857875"/>
            <a:ext cx="5451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746125" indent="-746125"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D.   Loại nhiệt kế đang sử dụng.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681163" y="3921125"/>
            <a:ext cx="2967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524000" y="5229225"/>
            <a:ext cx="510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C.  Khoảng cách giữa hai vạch chia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1568450" y="3886200"/>
            <a:ext cx="554038" cy="560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0" y="10800"/>
                </a:moveTo>
                <a:cubicBezTo>
                  <a:pt x="1800" y="15771"/>
                  <a:pt x="5829" y="19800"/>
                  <a:pt x="10800" y="19800"/>
                </a:cubicBezTo>
                <a:cubicBezTo>
                  <a:pt x="15771" y="19800"/>
                  <a:pt x="19800" y="15771"/>
                  <a:pt x="19800" y="10800"/>
                </a:cubicBezTo>
                <a:cubicBezTo>
                  <a:pt x="19800" y="5829"/>
                  <a:pt x="15771" y="1800"/>
                  <a:pt x="10800" y="1800"/>
                </a:cubicBezTo>
                <a:cubicBezTo>
                  <a:pt x="5829" y="1800"/>
                  <a:pt x="1800" y="5829"/>
                  <a:pt x="1800" y="10800"/>
                </a:cubicBezTo>
                <a:close/>
              </a:path>
            </a:pathLst>
          </a:custGeom>
          <a:solidFill>
            <a:srgbClr val="FF0000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452938" y="4097338"/>
            <a:ext cx="5126037" cy="2025650"/>
            <a:chOff x="-297" y="2614"/>
            <a:chExt cx="4039" cy="576"/>
          </a:xfrm>
        </p:grpSpPr>
        <p:pic>
          <p:nvPicPr>
            <p:cNvPr id="14358" name="Picture 9" descr="Hoacuoi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97" y="2614"/>
              <a:ext cx="129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9" name="Text Box 10"/>
            <p:cNvSpPr txBox="1">
              <a:spLocks noChangeArrowheads="1"/>
            </p:cNvSpPr>
            <p:nvPr/>
          </p:nvSpPr>
          <p:spPr bwMode="auto">
            <a:xfrm>
              <a:off x="794" y="2870"/>
              <a:ext cx="294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Hoan hô . . . ! Đúng rồi . . . !</a:t>
              </a:r>
            </a:p>
          </p:txBody>
        </p:sp>
      </p:grpSp>
      <p:pic>
        <p:nvPicPr>
          <p:cNvPr id="18" name="Picture 14" descr="cartoon1%20(1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63" y="3276600"/>
            <a:ext cx="17732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281488" y="3792538"/>
            <a:ext cx="5624512" cy="2263775"/>
            <a:chOff x="152" y="3235"/>
            <a:chExt cx="4088" cy="911"/>
          </a:xfrm>
        </p:grpSpPr>
        <p:pic>
          <p:nvPicPr>
            <p:cNvPr id="14356" name="Picture 19" descr="Hoabuon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2" y="3235"/>
              <a:ext cx="1035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7" name="Text Box 20"/>
            <p:cNvSpPr txBox="1">
              <a:spLocks noChangeArrowheads="1"/>
            </p:cNvSpPr>
            <p:nvPr/>
          </p:nvSpPr>
          <p:spPr bwMode="auto">
            <a:xfrm>
              <a:off x="1155" y="3691"/>
              <a:ext cx="308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Tiếc quá¸ . . ! Em chọn sai rồi.</a:t>
              </a:r>
            </a:p>
          </p:txBody>
        </p:sp>
      </p:grp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1641475" y="4538663"/>
            <a:ext cx="533400" cy="533400"/>
          </a:xfrm>
          <a:prstGeom prst="flowChartSummingJunction">
            <a:avLst/>
          </a:prstGeom>
          <a:solidFill>
            <a:srgbClr val="FFFF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655763" y="5867400"/>
            <a:ext cx="533400" cy="533400"/>
          </a:xfrm>
          <a:prstGeom prst="flowChartSummingJunction">
            <a:avLst/>
          </a:prstGeom>
          <a:solidFill>
            <a:srgbClr val="FFFF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1641475" y="5229225"/>
            <a:ext cx="533400" cy="533400"/>
          </a:xfrm>
          <a:prstGeom prst="flowChartSummingJunction">
            <a:avLst/>
          </a:prstGeom>
          <a:solidFill>
            <a:srgbClr val="FFFF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Text Box 33"/>
          <p:cNvSpPr txBox="1">
            <a:spLocks noChangeArrowheads="1"/>
          </p:cNvSpPr>
          <p:nvPr/>
        </p:nvSpPr>
        <p:spPr bwMode="auto">
          <a:xfrm>
            <a:off x="0" y="2441575"/>
            <a:ext cx="937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57200" y="914400"/>
            <a:ext cx="769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828800" y="3343275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của các chất. . </a:t>
            </a:r>
            <a:endParaRPr lang="en-US" sz="2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725613" y="5186363"/>
            <a:ext cx="4886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D.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của chất rắn và của chất lỏng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1716088" y="4581525"/>
            <a:ext cx="2627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của chất lỏng</a:t>
            </a:r>
            <a:r>
              <a:rPr lang="en-US" sz="2400" b="1"/>
              <a:t>.</a:t>
            </a:r>
            <a:endParaRPr lang="en-US" sz="2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1538288" y="3905250"/>
            <a:ext cx="3567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B.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10"/>
          <p:cNvSpPr>
            <a:spLocks noChangeArrowheads="1"/>
          </p:cNvSpPr>
          <p:nvPr/>
        </p:nvSpPr>
        <p:spPr bwMode="auto">
          <a:xfrm>
            <a:off x="1635125" y="4546600"/>
            <a:ext cx="554038" cy="560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0" y="10800"/>
                </a:moveTo>
                <a:cubicBezTo>
                  <a:pt x="1800" y="15771"/>
                  <a:pt x="5829" y="19800"/>
                  <a:pt x="10800" y="19800"/>
                </a:cubicBezTo>
                <a:cubicBezTo>
                  <a:pt x="15771" y="19800"/>
                  <a:pt x="19800" y="15771"/>
                  <a:pt x="19800" y="10800"/>
                </a:cubicBezTo>
                <a:cubicBezTo>
                  <a:pt x="19800" y="5829"/>
                  <a:pt x="15771" y="1800"/>
                  <a:pt x="10800" y="1800"/>
                </a:cubicBezTo>
                <a:cubicBezTo>
                  <a:pt x="5829" y="1800"/>
                  <a:pt x="1800" y="5829"/>
                  <a:pt x="1800" y="10800"/>
                </a:cubicBezTo>
                <a:close/>
              </a:path>
            </a:pathLst>
          </a:custGeom>
          <a:solidFill>
            <a:srgbClr val="FF0000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724400" y="2514600"/>
            <a:ext cx="5410200" cy="2492375"/>
            <a:chOff x="68" y="2591"/>
            <a:chExt cx="3674" cy="764"/>
          </a:xfrm>
        </p:grpSpPr>
        <p:pic>
          <p:nvPicPr>
            <p:cNvPr id="15392" name="Picture 12" descr="Hoacuoi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" y="2591"/>
              <a:ext cx="1035" cy="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93" name="Text Box 13"/>
            <p:cNvSpPr txBox="1">
              <a:spLocks noChangeArrowheads="1"/>
            </p:cNvSpPr>
            <p:nvPr/>
          </p:nvSpPr>
          <p:spPr bwMode="auto">
            <a:xfrm>
              <a:off x="794" y="2870"/>
              <a:ext cx="2948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Hoan hô . . . ! Đúng rồi . . . !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343400" y="4040188"/>
            <a:ext cx="8153400" cy="1522412"/>
            <a:chOff x="204" y="3475"/>
            <a:chExt cx="3674" cy="671"/>
          </a:xfrm>
        </p:grpSpPr>
        <p:pic>
          <p:nvPicPr>
            <p:cNvPr id="15390" name="Picture 15" descr="Hoabuon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91" name="Text Box 16"/>
            <p:cNvSpPr txBox="1">
              <a:spLocks noChangeArrowheads="1"/>
            </p:cNvSpPr>
            <p:nvPr/>
          </p:nvSpPr>
          <p:spPr bwMode="auto">
            <a:xfrm>
              <a:off x="793" y="3709"/>
              <a:ext cx="3085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Tiếc quá¸ . . ! Em chọn sai rồi.</a:t>
              </a:r>
            </a:p>
          </p:txBody>
        </p:sp>
      </p:grpSp>
      <p:pic>
        <p:nvPicPr>
          <p:cNvPr id="44" name="Picture 17" descr="cartoon1%20(1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79813"/>
            <a:ext cx="16113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343400" y="4038600"/>
            <a:ext cx="8153400" cy="1522413"/>
            <a:chOff x="204" y="3475"/>
            <a:chExt cx="3674" cy="671"/>
          </a:xfrm>
        </p:grpSpPr>
        <p:pic>
          <p:nvPicPr>
            <p:cNvPr id="15388" name="Picture 19" descr="Hoabuon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9" name="Text Box 20"/>
            <p:cNvSpPr txBox="1">
              <a:spLocks noChangeArrowheads="1"/>
            </p:cNvSpPr>
            <p:nvPr/>
          </p:nvSpPr>
          <p:spPr bwMode="auto">
            <a:xfrm>
              <a:off x="793" y="3710"/>
              <a:ext cx="3085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Tiếc quá¸ . . ! Em chọn sai rồi.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343400" y="3733800"/>
            <a:ext cx="8153400" cy="1828800"/>
            <a:chOff x="204" y="3340"/>
            <a:chExt cx="3674" cy="806"/>
          </a:xfrm>
        </p:grpSpPr>
        <p:pic>
          <p:nvPicPr>
            <p:cNvPr id="15386" name="Picture 22" descr="Hoabuon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4" y="3340"/>
              <a:ext cx="606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7" name="Text Box 23"/>
            <p:cNvSpPr txBox="1">
              <a:spLocks noChangeArrowheads="1"/>
            </p:cNvSpPr>
            <p:nvPr/>
          </p:nvSpPr>
          <p:spPr bwMode="auto">
            <a:xfrm>
              <a:off x="793" y="3709"/>
              <a:ext cx="3085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Tiếc quá¸ . . ! Em chọn sai rồi.</a:t>
              </a:r>
            </a:p>
          </p:txBody>
        </p:sp>
      </p:grp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1655763" y="3262313"/>
            <a:ext cx="533400" cy="533400"/>
          </a:xfrm>
          <a:prstGeom prst="flowChartSummingJunction">
            <a:avLst/>
          </a:prstGeom>
          <a:solidFill>
            <a:srgbClr val="FFFF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AutoShape 25"/>
          <p:cNvSpPr>
            <a:spLocks noChangeArrowheads="1"/>
          </p:cNvSpPr>
          <p:nvPr/>
        </p:nvSpPr>
        <p:spPr bwMode="auto">
          <a:xfrm>
            <a:off x="1670050" y="5195888"/>
            <a:ext cx="533400" cy="533400"/>
          </a:xfrm>
          <a:prstGeom prst="flowChartSummingJunction">
            <a:avLst/>
          </a:prstGeom>
          <a:solidFill>
            <a:srgbClr val="FFFF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AutoShape 26"/>
          <p:cNvSpPr>
            <a:spLocks noChangeArrowheads="1"/>
          </p:cNvSpPr>
          <p:nvPr/>
        </p:nvSpPr>
        <p:spPr bwMode="auto">
          <a:xfrm>
            <a:off x="1655763" y="3905250"/>
            <a:ext cx="533400" cy="533400"/>
          </a:xfrm>
          <a:prstGeom prst="flowChartSummingJunction">
            <a:avLst/>
          </a:prstGeom>
          <a:solidFill>
            <a:srgbClr val="FFFF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27"/>
          <p:cNvSpPr txBox="1">
            <a:spLocks noChangeArrowheads="1"/>
          </p:cNvSpPr>
          <p:nvPr/>
        </p:nvSpPr>
        <p:spPr bwMode="auto">
          <a:xfrm>
            <a:off x="76200" y="2514600"/>
            <a:ext cx="937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dãn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</a:p>
        </p:txBody>
      </p:sp>
      <p:sp>
        <p:nvSpPr>
          <p:cNvPr id="55" name="Text Box 28"/>
          <p:cNvSpPr txBox="1">
            <a:spLocks noChangeArrowheads="1"/>
          </p:cNvSpPr>
          <p:nvPr/>
        </p:nvSpPr>
        <p:spPr bwMode="auto">
          <a:xfrm>
            <a:off x="0" y="1828800"/>
            <a:ext cx="9144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3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7" name="Text Box 1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518400" y="6340475"/>
            <a:ext cx="495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Hết giờ</a:t>
            </a: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7086600" y="6248400"/>
            <a:ext cx="1295400" cy="558800"/>
            <a:chOff x="4464" y="3726"/>
            <a:chExt cx="864" cy="402"/>
          </a:xfrm>
        </p:grpSpPr>
        <p:sp>
          <p:nvSpPr>
            <p:cNvPr id="15384" name="AutoShape 15"/>
            <p:cNvSpPr>
              <a:spLocks noChangeArrowheads="1"/>
            </p:cNvSpPr>
            <p:nvPr/>
          </p:nvSpPr>
          <p:spPr bwMode="auto">
            <a:xfrm>
              <a:off x="4464" y="3744"/>
              <a:ext cx="864" cy="38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5385" name="Text Box 16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4752" y="3726"/>
              <a:ext cx="330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Hết giờ</a:t>
              </a:r>
            </a:p>
          </p:txBody>
        </p:sp>
      </p:grpSp>
      <p:sp>
        <p:nvSpPr>
          <p:cNvPr id="15383" name="Rectangle 6"/>
          <p:cNvSpPr txBox="1">
            <a:spLocks noChangeArrowheads="1"/>
          </p:cNvSpPr>
          <p:nvPr/>
        </p:nvSpPr>
        <p:spPr bwMode="auto">
          <a:xfrm>
            <a:off x="67818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5723DDA-1901-43FD-A256-2D75C91A5869}" type="slidenum">
              <a:rPr lang="en-US" sz="1400"/>
              <a:pPr algn="r"/>
              <a:t>16</a:t>
            </a:fld>
            <a:endParaRPr lang="en-US" sz="1400"/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533400" y="762000"/>
            <a:ext cx="769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 animBg="1"/>
      <p:bldP spid="51" grpId="0" animBg="1"/>
      <p:bldP spid="52" grpId="0" animBg="1"/>
      <p:bldP spid="53" grpId="0" animBg="1"/>
      <p:bldP spid="54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84938"/>
            <a:ext cx="1993900" cy="373062"/>
          </a:xfrm>
          <a:noFill/>
        </p:spPr>
        <p:txBody>
          <a:bodyPr/>
          <a:lstStyle/>
          <a:p>
            <a:fld id="{D67C6873-76C7-4846-A204-CD2857B7008C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0" y="1600200"/>
            <a:ext cx="9144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3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66800" y="4238625"/>
            <a:ext cx="525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B.  Vì hình dáng của nhiệt kế không phù hợp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01725" y="5476875"/>
            <a:ext cx="5451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342900" indent="-342900" defTabSz="974725">
              <a:spcBef>
                <a:spcPct val="2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D.  Vì cấu tạo có chỗ thắt chưa phù hợp.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71563" y="3540125"/>
            <a:ext cx="4795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990600" y="4848225"/>
            <a:ext cx="510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C.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958850" y="3505200"/>
            <a:ext cx="554038" cy="560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0" y="10800"/>
                </a:moveTo>
                <a:cubicBezTo>
                  <a:pt x="1800" y="15771"/>
                  <a:pt x="5829" y="19800"/>
                  <a:pt x="10800" y="19800"/>
                </a:cubicBezTo>
                <a:cubicBezTo>
                  <a:pt x="15771" y="19800"/>
                  <a:pt x="19800" y="15771"/>
                  <a:pt x="19800" y="10800"/>
                </a:cubicBezTo>
                <a:cubicBezTo>
                  <a:pt x="19800" y="5829"/>
                  <a:pt x="15771" y="1800"/>
                  <a:pt x="10800" y="1800"/>
                </a:cubicBezTo>
                <a:cubicBezTo>
                  <a:pt x="5829" y="1800"/>
                  <a:pt x="1800" y="5829"/>
                  <a:pt x="1800" y="10800"/>
                </a:cubicBezTo>
                <a:close/>
              </a:path>
            </a:pathLst>
          </a:custGeom>
          <a:solidFill>
            <a:srgbClr val="FF0000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724400" y="2971800"/>
            <a:ext cx="4535488" cy="2209800"/>
            <a:chOff x="-297" y="2614"/>
            <a:chExt cx="3941" cy="576"/>
          </a:xfrm>
        </p:grpSpPr>
        <p:pic>
          <p:nvPicPr>
            <p:cNvPr id="16409" name="Picture 9" descr="Hoacuoi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97" y="2614"/>
              <a:ext cx="129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10" name="Text Box 10"/>
            <p:cNvSpPr txBox="1">
              <a:spLocks noChangeArrowheads="1"/>
            </p:cNvSpPr>
            <p:nvPr/>
          </p:nvSpPr>
          <p:spPr bwMode="auto">
            <a:xfrm>
              <a:off x="696" y="2870"/>
              <a:ext cx="294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Hoan hô . . . ! Đúng rồi . . . !</a:t>
              </a:r>
            </a:p>
          </p:txBody>
        </p:sp>
      </p:grpSp>
      <p:pic>
        <p:nvPicPr>
          <p:cNvPr id="18" name="Picture 14" descr="cartoon1%20(1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114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419600" y="3792538"/>
            <a:ext cx="5029200" cy="2379662"/>
            <a:chOff x="152" y="3235"/>
            <a:chExt cx="4088" cy="911"/>
          </a:xfrm>
        </p:grpSpPr>
        <p:pic>
          <p:nvPicPr>
            <p:cNvPr id="16407" name="Picture 19" descr="Hoabuon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2" y="3235"/>
              <a:ext cx="1035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8" name="Text Box 20"/>
            <p:cNvSpPr txBox="1">
              <a:spLocks noChangeArrowheads="1"/>
            </p:cNvSpPr>
            <p:nvPr/>
          </p:nvSpPr>
          <p:spPr bwMode="auto">
            <a:xfrm>
              <a:off x="1155" y="3691"/>
              <a:ext cx="308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Tiếc quá¸ . . ! Em chọn sai rồi.</a:t>
              </a:r>
            </a:p>
          </p:txBody>
        </p:sp>
      </p:grp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990600" y="4191000"/>
            <a:ext cx="533400" cy="533400"/>
          </a:xfrm>
          <a:prstGeom prst="flowChartSummingJunction">
            <a:avLst/>
          </a:prstGeom>
          <a:solidFill>
            <a:srgbClr val="FFFF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046163" y="5486400"/>
            <a:ext cx="533400" cy="533400"/>
          </a:xfrm>
          <a:prstGeom prst="flowChartSummingJunction">
            <a:avLst/>
          </a:prstGeom>
          <a:solidFill>
            <a:srgbClr val="FFFF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1031875" y="4848225"/>
            <a:ext cx="533400" cy="533400"/>
          </a:xfrm>
          <a:prstGeom prst="flowChartSummingJunction">
            <a:avLst/>
          </a:prstGeom>
          <a:solidFill>
            <a:srgbClr val="FFFF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Text Box 33"/>
          <p:cNvSpPr txBox="1">
            <a:spLocks noChangeArrowheads="1"/>
          </p:cNvSpPr>
          <p:nvPr/>
        </p:nvSpPr>
        <p:spPr bwMode="auto">
          <a:xfrm>
            <a:off x="0" y="2438400"/>
            <a:ext cx="937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086600" y="6248400"/>
            <a:ext cx="1295400" cy="558800"/>
            <a:chOff x="4464" y="3726"/>
            <a:chExt cx="864" cy="402"/>
          </a:xfrm>
        </p:grpSpPr>
        <p:sp>
          <p:nvSpPr>
            <p:cNvPr id="16405" name="AutoShape 15"/>
            <p:cNvSpPr>
              <a:spLocks noChangeArrowheads="1"/>
            </p:cNvSpPr>
            <p:nvPr/>
          </p:nvSpPr>
          <p:spPr bwMode="auto">
            <a:xfrm>
              <a:off x="4464" y="3744"/>
              <a:ext cx="864" cy="38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406" name="Text Box 16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4752" y="3726"/>
              <a:ext cx="330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Hết giờ</a:t>
              </a:r>
            </a:p>
          </p:txBody>
        </p:sp>
      </p:grp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33400" y="838200"/>
            <a:ext cx="769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828800" y="3343275"/>
            <a:ext cx="373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2000" b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hình dáng của nhiệt kế.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725613" y="5186363"/>
            <a:ext cx="6275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D.   </a:t>
            </a:r>
            <a:r>
              <a:rPr lang="en-US" sz="2000" b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khối lượng, trọng lượng của nhiệt kế.</a:t>
            </a:r>
            <a:endParaRPr lang="en-US" sz="20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1752600" y="4581525"/>
            <a:ext cx="4456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2000" b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giới hạn đo của nhiệt kế.</a:t>
            </a:r>
            <a:r>
              <a:rPr lang="en-US" sz="200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1676400" y="3905250"/>
            <a:ext cx="6005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B.  </a:t>
            </a:r>
            <a:r>
              <a:rPr lang="en-US" sz="2000" b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chất lỏng chứa trong bầu nhiệt kế.</a:t>
            </a:r>
            <a:r>
              <a:rPr lang="en-US" sz="200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419600" y="2514600"/>
            <a:ext cx="5715000" cy="2492375"/>
            <a:chOff x="68" y="2591"/>
            <a:chExt cx="3674" cy="764"/>
          </a:xfrm>
        </p:grpSpPr>
        <p:pic>
          <p:nvPicPr>
            <p:cNvPr id="17440" name="Picture 12" descr="Hoacuoi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" y="2591"/>
              <a:ext cx="1035" cy="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41" name="Text Box 13"/>
            <p:cNvSpPr txBox="1">
              <a:spLocks noChangeArrowheads="1"/>
            </p:cNvSpPr>
            <p:nvPr/>
          </p:nvSpPr>
          <p:spPr bwMode="auto">
            <a:xfrm>
              <a:off x="794" y="2870"/>
              <a:ext cx="2948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Hoan hô . . . ! Đúng rồi . . . !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343400" y="4040188"/>
            <a:ext cx="8153400" cy="1522412"/>
            <a:chOff x="204" y="3475"/>
            <a:chExt cx="3674" cy="671"/>
          </a:xfrm>
        </p:grpSpPr>
        <p:pic>
          <p:nvPicPr>
            <p:cNvPr id="17438" name="Picture 15" descr="Hoabuon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9" name="Text Box 16"/>
            <p:cNvSpPr txBox="1">
              <a:spLocks noChangeArrowheads="1"/>
            </p:cNvSpPr>
            <p:nvPr/>
          </p:nvSpPr>
          <p:spPr bwMode="auto">
            <a:xfrm>
              <a:off x="793" y="3709"/>
              <a:ext cx="3085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Tiếc quá¸ . . ! Em chọn sai rồi.</a:t>
              </a:r>
            </a:p>
          </p:txBody>
        </p:sp>
      </p:grpSp>
      <p:pic>
        <p:nvPicPr>
          <p:cNvPr id="44" name="Picture 17" descr="cartoon1%20(1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79813"/>
            <a:ext cx="16113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343400" y="4038600"/>
            <a:ext cx="8153400" cy="1522413"/>
            <a:chOff x="204" y="3475"/>
            <a:chExt cx="3674" cy="671"/>
          </a:xfrm>
        </p:grpSpPr>
        <p:pic>
          <p:nvPicPr>
            <p:cNvPr id="17436" name="Picture 19" descr="Hoabuon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7" name="Text Box 20"/>
            <p:cNvSpPr txBox="1">
              <a:spLocks noChangeArrowheads="1"/>
            </p:cNvSpPr>
            <p:nvPr/>
          </p:nvSpPr>
          <p:spPr bwMode="auto">
            <a:xfrm>
              <a:off x="793" y="3710"/>
              <a:ext cx="3085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Tiếc quá¸ . . ! Em chọn sai rồi.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343400" y="3733800"/>
            <a:ext cx="8153400" cy="1828800"/>
            <a:chOff x="204" y="3340"/>
            <a:chExt cx="3674" cy="806"/>
          </a:xfrm>
        </p:grpSpPr>
        <p:pic>
          <p:nvPicPr>
            <p:cNvPr id="17434" name="Picture 22" descr="Hoabuon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4" y="3340"/>
              <a:ext cx="606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5" name="Text Box 23"/>
            <p:cNvSpPr txBox="1">
              <a:spLocks noChangeArrowheads="1"/>
            </p:cNvSpPr>
            <p:nvPr/>
          </p:nvSpPr>
          <p:spPr bwMode="auto">
            <a:xfrm>
              <a:off x="793" y="3709"/>
              <a:ext cx="3085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Tiếc quá¸ . . ! Em chọn sai rồi.</a:t>
              </a:r>
            </a:p>
          </p:txBody>
        </p:sp>
      </p:grp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1655763" y="3262313"/>
            <a:ext cx="533400" cy="533400"/>
          </a:xfrm>
          <a:prstGeom prst="flowChartSummingJunction">
            <a:avLst/>
          </a:prstGeom>
          <a:solidFill>
            <a:srgbClr val="FFFF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AutoShape 25"/>
          <p:cNvSpPr>
            <a:spLocks noChangeArrowheads="1"/>
          </p:cNvSpPr>
          <p:nvPr/>
        </p:nvSpPr>
        <p:spPr bwMode="auto">
          <a:xfrm>
            <a:off x="1670050" y="5195888"/>
            <a:ext cx="533400" cy="533400"/>
          </a:xfrm>
          <a:prstGeom prst="flowChartSummingJunction">
            <a:avLst/>
          </a:prstGeom>
          <a:solidFill>
            <a:srgbClr val="FFFF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AutoShape 26"/>
          <p:cNvSpPr>
            <a:spLocks noChangeArrowheads="1"/>
          </p:cNvSpPr>
          <p:nvPr/>
        </p:nvSpPr>
        <p:spPr bwMode="auto">
          <a:xfrm>
            <a:off x="1655763" y="3905250"/>
            <a:ext cx="533400" cy="533400"/>
          </a:xfrm>
          <a:prstGeom prst="flowChartSummingJunction">
            <a:avLst/>
          </a:prstGeom>
          <a:solidFill>
            <a:srgbClr val="FFFF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27"/>
          <p:cNvSpPr txBox="1">
            <a:spLocks noChangeArrowheads="1"/>
          </p:cNvSpPr>
          <p:nvPr/>
        </p:nvSpPr>
        <p:spPr bwMode="auto">
          <a:xfrm>
            <a:off x="76200" y="2514600"/>
            <a:ext cx="937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dirty="0" err="1">
                <a:solidFill>
                  <a:srgbClr val="0070C0"/>
                </a:solidFill>
              </a:rPr>
              <a:t>Khi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sử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dụng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nhiệt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kế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ta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phải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chú</a:t>
            </a:r>
            <a:r>
              <a:rPr lang="en-US" sz="2400" b="1" dirty="0">
                <a:solidFill>
                  <a:srgbClr val="0070C0"/>
                </a:solidFill>
              </a:rPr>
              <a:t> ý </a:t>
            </a:r>
            <a:r>
              <a:rPr lang="en-US" sz="2400" b="1" dirty="0" err="1">
                <a:solidFill>
                  <a:srgbClr val="0070C0"/>
                </a:solidFill>
              </a:rPr>
              <a:t>đến</a:t>
            </a:r>
            <a:r>
              <a:rPr lang="en-US" sz="2400" b="1" dirty="0">
                <a:solidFill>
                  <a:srgbClr val="0070C0"/>
                </a:solidFill>
              </a:rPr>
              <a:t> :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28"/>
          <p:cNvSpPr txBox="1">
            <a:spLocks noChangeArrowheads="1"/>
          </p:cNvSpPr>
          <p:nvPr/>
        </p:nvSpPr>
        <p:spPr bwMode="auto">
          <a:xfrm>
            <a:off x="0" y="1752600"/>
            <a:ext cx="9144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3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4" name="Text Box 1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518400" y="6340475"/>
            <a:ext cx="495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Hết giờ</a:t>
            </a: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7086600" y="6248400"/>
            <a:ext cx="1295400" cy="558800"/>
            <a:chOff x="4464" y="3726"/>
            <a:chExt cx="864" cy="402"/>
          </a:xfrm>
        </p:grpSpPr>
        <p:sp>
          <p:nvSpPr>
            <p:cNvPr id="17432" name="AutoShape 15"/>
            <p:cNvSpPr>
              <a:spLocks noChangeArrowheads="1"/>
            </p:cNvSpPr>
            <p:nvPr/>
          </p:nvSpPr>
          <p:spPr bwMode="auto">
            <a:xfrm>
              <a:off x="4464" y="3744"/>
              <a:ext cx="864" cy="38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7433" name="Text Box 16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4752" y="3726"/>
              <a:ext cx="330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Hết giờ</a:t>
              </a:r>
            </a:p>
          </p:txBody>
        </p:sp>
      </p:grpSp>
      <p:sp>
        <p:nvSpPr>
          <p:cNvPr id="17430" name="Rectangle 6"/>
          <p:cNvSpPr txBox="1">
            <a:spLocks noChangeArrowheads="1"/>
          </p:cNvSpPr>
          <p:nvPr/>
        </p:nvSpPr>
        <p:spPr bwMode="auto">
          <a:xfrm>
            <a:off x="67818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1396A29-9D19-4D72-8D0B-77180029D2D6}" type="slidenum">
              <a:rPr lang="en-US" sz="1400"/>
              <a:pPr algn="r"/>
              <a:t>18</a:t>
            </a:fld>
            <a:endParaRPr lang="en-US" sz="1400"/>
          </a:p>
        </p:txBody>
      </p:sp>
      <p:sp>
        <p:nvSpPr>
          <p:cNvPr id="37" name="AutoShape 10"/>
          <p:cNvSpPr>
            <a:spLocks noChangeArrowheads="1"/>
          </p:cNvSpPr>
          <p:nvPr/>
        </p:nvSpPr>
        <p:spPr bwMode="auto">
          <a:xfrm>
            <a:off x="1635125" y="4546600"/>
            <a:ext cx="554038" cy="560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0" y="10800"/>
                </a:moveTo>
                <a:cubicBezTo>
                  <a:pt x="1800" y="15771"/>
                  <a:pt x="5829" y="19800"/>
                  <a:pt x="10800" y="19800"/>
                </a:cubicBezTo>
                <a:cubicBezTo>
                  <a:pt x="15771" y="19800"/>
                  <a:pt x="19800" y="15771"/>
                  <a:pt x="19800" y="10800"/>
                </a:cubicBezTo>
                <a:cubicBezTo>
                  <a:pt x="19800" y="5829"/>
                  <a:pt x="15771" y="1800"/>
                  <a:pt x="10800" y="1800"/>
                </a:cubicBezTo>
                <a:cubicBezTo>
                  <a:pt x="5829" y="1800"/>
                  <a:pt x="1800" y="5829"/>
                  <a:pt x="1800" y="10800"/>
                </a:cubicBez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tl"/>
          </a:blip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533400" y="685800"/>
            <a:ext cx="769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51" grpId="0" animBg="1"/>
      <p:bldP spid="52" grpId="0" animBg="1"/>
      <p:bldP spid="53" grpId="0" animBg="1"/>
      <p:bldP spid="54" grpId="0"/>
      <p:bldP spid="55" grpId="0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38912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Các loại nhiệt kế khác: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Nhiệt kế kim loại (như hình 22.6)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Nhiệt kế đổi màu (như hình 22.7)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Nhiệt kế điện tử (như hình 22.8)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Nhiệt kế Galileo(như hình 22,9)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1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581400"/>
            <a:ext cx="2209800" cy="216665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791200"/>
            <a:ext cx="1981200" cy="5029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Hình 22.6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T19xFUXjlwXXaZhKrX_1147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886200"/>
            <a:ext cx="2514600" cy="210524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00" y="5562600"/>
            <a:ext cx="1905000" cy="5029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Hình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22.8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Vat Ly 6 SGK hinh 22.7.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343400"/>
            <a:ext cx="3352800" cy="104871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895600" y="5943600"/>
            <a:ext cx="1981200" cy="5029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Hình 22.7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galileo-thermometer-bot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990600"/>
            <a:ext cx="2692400" cy="250444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553200" y="3505200"/>
            <a:ext cx="1981200" cy="5029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Hình 22.9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478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5" name="Picture 9" descr="3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971800"/>
            <a:ext cx="7848600" cy="2801938"/>
          </a:xfrm>
          <a:prstGeom prst="rect">
            <a:avLst/>
          </a:prstGeom>
          <a:noFill/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651125" y="60547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VNI-Times" pitchFamily="2" charset="0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133600" y="5943600"/>
            <a:ext cx="5739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24000" y="2447925"/>
            <a:ext cx="6248400" cy="1057275"/>
            <a:chOff x="960" y="1542"/>
            <a:chExt cx="3936" cy="666"/>
          </a:xfrm>
        </p:grpSpPr>
        <p:pic>
          <p:nvPicPr>
            <p:cNvPr id="9231" name="Picture 15" descr="tayphai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0" y="1542"/>
              <a:ext cx="330" cy="666"/>
            </a:xfrm>
            <a:prstGeom prst="rect">
              <a:avLst/>
            </a:prstGeom>
            <a:noFill/>
          </p:spPr>
        </p:pic>
        <p:pic>
          <p:nvPicPr>
            <p:cNvPr id="9233" name="Picture 17" descr="taytrai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66" y="1542"/>
              <a:ext cx="330" cy="666"/>
            </a:xfrm>
            <a:prstGeom prst="rect">
              <a:avLst/>
            </a:prstGeom>
            <a:noFill/>
          </p:spPr>
        </p:pic>
      </p:grp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533400" y="838200"/>
            <a:ext cx="3505200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NHIỆT KẾ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3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b="1" u="sng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HƯỚNG DẪN VỀ NHÀ: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29600" cy="50292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 vừa học:</a:t>
            </a:r>
            <a:endParaRPr lang="en-US" sz="240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/>
            <a:r>
              <a:rPr lang="en-US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Học thuộc bài.</a:t>
            </a:r>
          </a:p>
          <a:p>
            <a:pPr marL="914400" lvl="1" indent="-457200" eaLnBrk="1" hangingPunct="1"/>
            <a:r>
              <a:rPr lang="en-US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 bài tập: 22.1 đến 22.7 SBT.</a:t>
            </a:r>
          </a:p>
          <a:p>
            <a:pPr marL="914400" lvl="1" indent="-457200" eaLnBrk="1" hangingPunct="1"/>
            <a:r>
              <a:rPr lang="en-US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Đọc phần có thể em chưa biết.</a:t>
            </a:r>
          </a:p>
          <a:p>
            <a:pPr marL="914400" lvl="1" indent="-457200" eaLnBrk="1" hangingPunct="1">
              <a:buFontTx/>
              <a:buNone/>
            </a:pPr>
            <a:r>
              <a:rPr lang="en-US" sz="24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 sắp học:</a:t>
            </a:r>
            <a:r>
              <a:rPr lang="en-US" sz="24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14400" lvl="1" indent="-457200">
              <a:buFontTx/>
              <a:buNone/>
            </a:pPr>
            <a:r>
              <a:rPr lang="en-US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Chuẩn bị tiết 28: </a:t>
            </a:r>
          </a:p>
          <a:p>
            <a:pPr marL="914400" lvl="1" indent="-457200">
              <a:buFontTx/>
              <a:buNone/>
            </a:pPr>
            <a:r>
              <a:rPr lang="en-US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THỰC HÀNH VÀ KIỂM TRA THỰC HÀNH: ĐO NHIỆT ĐỘ</a:t>
            </a:r>
          </a:p>
          <a:p>
            <a:pPr marL="914400" lvl="1" indent="-457200">
              <a:buFontTx/>
              <a:buNone/>
            </a:pPr>
            <a:r>
              <a:rPr lang="en-US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Đọc kĩ bài thực hành.</a:t>
            </a:r>
          </a:p>
          <a:p>
            <a:pPr marL="914400" lvl="1" indent="-457200">
              <a:buFontTx/>
              <a:buNone/>
            </a:pPr>
            <a:r>
              <a:rPr lang="en-US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Kẻ trên giấy A4 hình 23.2 trang 73 SGK.</a:t>
            </a:r>
          </a:p>
        </p:txBody>
      </p:sp>
      <p:pic>
        <p:nvPicPr>
          <p:cNvPr id="19461" name="Picture 6" descr="Book-09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181600"/>
            <a:ext cx="190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Book-09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715000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 descr="K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828800"/>
            <a:ext cx="2209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102"/>
          <p:cNvSpPr>
            <a:spLocks noGrp="1" noChangeArrowheads="1"/>
          </p:cNvSpPr>
          <p:nvPr>
            <p:ph idx="1"/>
          </p:nvPr>
        </p:nvSpPr>
        <p:spPr bwMode="auto">
          <a:xfrm>
            <a:off x="914400" y="1219200"/>
            <a:ext cx="2667000" cy="5105400"/>
          </a:xfrm>
          <a:prstGeom prst="wedgeRoundRectCallout">
            <a:avLst>
              <a:gd name="adj1" fmla="val 59688"/>
              <a:gd name="adj2" fmla="val -62178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Nhiệt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kế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: ………………..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GHĐ:..............................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ĐCNN:………………...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Công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:…………….</a:t>
            </a:r>
          </a:p>
          <a:p>
            <a:pPr algn="just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….…………………………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3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848600" cy="2801938"/>
          </a:xfrm>
          <a:prstGeom prst="rect">
            <a:avLst/>
          </a:prstGeom>
          <a:noFill/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962400" y="685800"/>
            <a:ext cx="1209675" cy="1057275"/>
            <a:chOff x="2544" y="1536"/>
            <a:chExt cx="762" cy="666"/>
          </a:xfrm>
        </p:grpSpPr>
        <p:pic>
          <p:nvPicPr>
            <p:cNvPr id="10257" name="Picture 17" descr="tayphai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44" y="1536"/>
              <a:ext cx="330" cy="666"/>
            </a:xfrm>
            <a:prstGeom prst="rect">
              <a:avLst/>
            </a:prstGeom>
            <a:noFill/>
          </p:spPr>
        </p:pic>
        <p:pic>
          <p:nvPicPr>
            <p:cNvPr id="10258" name="Picture 18" descr="taytrai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6" y="1536"/>
              <a:ext cx="330" cy="666"/>
            </a:xfrm>
            <a:prstGeom prst="rect">
              <a:avLst/>
            </a:prstGeom>
            <a:noFill/>
          </p:spPr>
        </p:pic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209800" y="4191000"/>
            <a:ext cx="5739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305800" cy="2343912"/>
          </a:xfrm>
        </p:spPr>
        <p:txBody>
          <a:bodyPr>
            <a:normAutofit fontScale="90000"/>
          </a:bodyPr>
          <a:lstStyle/>
          <a:p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sờ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4267200"/>
            <a:ext cx="8305800" cy="1124712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=&gt;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700" b="1" i="0" u="none" strike="noStrike" kern="1200" cap="none" spc="0" normalizeH="0" noProof="0" dirty="0" err="1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Cần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700" b="1" i="0" u="none" strike="noStrike" kern="1200" cap="none" spc="0" normalizeH="0" noProof="0" dirty="0" err="1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700" b="1" i="0" u="none" strike="noStrike" kern="1200" cap="none" spc="0" normalizeH="0" noProof="0" dirty="0" err="1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cụ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700" b="1" i="0" u="none" strike="noStrike" kern="1200" cap="none" spc="0" normalizeH="0" noProof="0" dirty="0" err="1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đo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700" b="1" i="0" u="none" strike="noStrike" kern="1200" cap="none" spc="0" normalizeH="0" noProof="0" dirty="0" err="1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chính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700" b="1" i="0" u="none" strike="noStrike" kern="1200" cap="none" spc="0" normalizeH="0" noProof="0" dirty="0" err="1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xác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nhiệt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kế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i="1" dirty="0" smtClean="0"/>
              <a:t>Con: Mẹ ơi, cho con đi đá bóng nhé !</a:t>
            </a:r>
          </a:p>
          <a:p>
            <a:pPr>
              <a:spcBef>
                <a:spcPct val="50000"/>
              </a:spcBef>
            </a:pPr>
            <a:r>
              <a:rPr lang="en-US" i="1" dirty="0" smtClean="0"/>
              <a:t>Mẹ : Không được đâu ! Con đang sốt nóng đây này !</a:t>
            </a:r>
          </a:p>
          <a:p>
            <a:pPr>
              <a:spcBef>
                <a:spcPct val="50000"/>
              </a:spcBef>
            </a:pPr>
            <a:r>
              <a:rPr lang="en-US" i="1" dirty="0" smtClean="0"/>
              <a:t>Con: con không sốt đâu ! Mẹ cho con</a:t>
            </a:r>
            <a:r>
              <a:rPr lang="en-US" sz="2800" i="1" dirty="0" smtClean="0"/>
              <a:t> đi nhé !</a:t>
            </a:r>
          </a:p>
          <a:p>
            <a:endParaRPr lang="en-US" b="1" i="1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5263" y="1600200"/>
            <a:ext cx="37861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838200"/>
            <a:ext cx="457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981200"/>
            <a:ext cx="53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1981200"/>
            <a:ext cx="53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02"/>
          <p:cNvSpPr>
            <a:spLocks noChangeArrowheads="1"/>
          </p:cNvSpPr>
          <p:nvPr/>
        </p:nvSpPr>
        <p:spPr bwMode="auto">
          <a:xfrm>
            <a:off x="152400" y="4267200"/>
            <a:ext cx="2209800" cy="2209800"/>
          </a:xfrm>
          <a:prstGeom prst="wedgeRoundRectCallout">
            <a:avLst>
              <a:gd name="adj1" fmla="val 59688"/>
              <a:gd name="adj2" fmla="val -62178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Nhiệt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kế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:….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GHĐ:.........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ĐCNN:…...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Công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:..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………………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AutoShape 102"/>
          <p:cNvSpPr>
            <a:spLocks noChangeArrowheads="1"/>
          </p:cNvSpPr>
          <p:nvPr/>
        </p:nvSpPr>
        <p:spPr bwMode="auto">
          <a:xfrm>
            <a:off x="3048000" y="4114800"/>
            <a:ext cx="2209800" cy="2209800"/>
          </a:xfrm>
          <a:prstGeom prst="wedgeRoundRectCallout">
            <a:avLst>
              <a:gd name="adj1" fmla="val 59688"/>
              <a:gd name="adj2" fmla="val -62178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Nhiệt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kế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:….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GHĐ:.........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ĐCNN:…...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Công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:..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………………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AutoShape 102"/>
          <p:cNvSpPr>
            <a:spLocks noChangeArrowheads="1"/>
          </p:cNvSpPr>
          <p:nvPr/>
        </p:nvSpPr>
        <p:spPr bwMode="auto">
          <a:xfrm>
            <a:off x="6019800" y="4038600"/>
            <a:ext cx="2209800" cy="2209800"/>
          </a:xfrm>
          <a:prstGeom prst="wedgeRoundRectCallout">
            <a:avLst>
              <a:gd name="adj1" fmla="val 59688"/>
              <a:gd name="adj2" fmla="val -62178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Nhiệt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kế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:….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GHĐ:.........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ĐCNN:…...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Công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:..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………………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990600"/>
            <a:ext cx="1524000" cy="25146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?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Hãy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quan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sát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nhiệt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kế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điền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vào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phiếu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học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838200"/>
            <a:ext cx="457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752600"/>
            <a:ext cx="53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1981200"/>
            <a:ext cx="53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02"/>
          <p:cNvSpPr>
            <a:spLocks noChangeArrowheads="1"/>
          </p:cNvSpPr>
          <p:nvPr/>
        </p:nvSpPr>
        <p:spPr bwMode="auto">
          <a:xfrm>
            <a:off x="228600" y="2286000"/>
            <a:ext cx="2209800" cy="3962400"/>
          </a:xfrm>
          <a:prstGeom prst="wedgeRoundRectCallout">
            <a:avLst>
              <a:gd name="adj1" fmla="val 59688"/>
              <a:gd name="adj2" fmla="val -62178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GHĐ: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-30 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÷ 130 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ĐCNN: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02"/>
          <p:cNvSpPr>
            <a:spLocks noChangeArrowheads="1"/>
          </p:cNvSpPr>
          <p:nvPr/>
        </p:nvSpPr>
        <p:spPr bwMode="auto">
          <a:xfrm>
            <a:off x="2971800" y="2514600"/>
            <a:ext cx="2209800" cy="3886200"/>
          </a:xfrm>
          <a:prstGeom prst="wedgeRoundRectCallout">
            <a:avLst>
              <a:gd name="adj1" fmla="val 59688"/>
              <a:gd name="adj2" fmla="val -62178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just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GHĐ: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÷ 42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-ĐCNN: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102"/>
          <p:cNvSpPr>
            <a:spLocks noChangeArrowheads="1"/>
          </p:cNvSpPr>
          <p:nvPr/>
        </p:nvSpPr>
        <p:spPr bwMode="auto">
          <a:xfrm>
            <a:off x="6019800" y="2590800"/>
            <a:ext cx="2209800" cy="3886200"/>
          </a:xfrm>
          <a:prstGeom prst="wedgeRoundRectCallout">
            <a:avLst>
              <a:gd name="adj1" fmla="val 59688"/>
              <a:gd name="adj2" fmla="val -62178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kế: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GHĐ: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÷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ĐCNN: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5257800" y="3763963"/>
            <a:ext cx="106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22030" y="533401"/>
            <a:ext cx="25497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latin typeface="Times New Roman" pitchFamily="18" charset="0"/>
              </a:rPr>
              <a:t>Bảng</a:t>
            </a:r>
            <a:r>
              <a:rPr lang="en-US" sz="2800" b="1" i="1" dirty="0">
                <a:latin typeface="Times New Roman" pitchFamily="18" charset="0"/>
              </a:rPr>
              <a:t> 22.1.</a:t>
            </a:r>
          </a:p>
        </p:txBody>
      </p:sp>
      <p:graphicFrame>
        <p:nvGraphicFramePr>
          <p:cNvPr id="35907" name="Group 67"/>
          <p:cNvGraphicFramePr>
            <a:graphicFrameLocks noGrp="1"/>
          </p:cNvGraphicFramePr>
          <p:nvPr>
            <p:ph idx="1"/>
          </p:nvPr>
        </p:nvGraphicFramePr>
        <p:xfrm>
          <a:off x="685800" y="1219200"/>
          <a:ext cx="7772400" cy="4648200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477108"/>
                <a:gridCol w="2409092"/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Loại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nhiệt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kế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GHĐ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ĐCNN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Công dụng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Nhiệt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kế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rượu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Từ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đến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………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Nhiệt kế thủy ngân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Từ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đến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………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Nhiệt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kế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y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tế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Từ   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đến  ……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79" name="Text Box 39"/>
          <p:cNvSpPr txBox="1">
            <a:spLocks noChangeArrowheads="1"/>
          </p:cNvSpPr>
          <p:nvPr/>
        </p:nvSpPr>
        <p:spPr bwMode="auto">
          <a:xfrm>
            <a:off x="3429000" y="2971800"/>
            <a:ext cx="10550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- 30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5880" name="Text Box 40"/>
          <p:cNvSpPr txBox="1">
            <a:spLocks noChangeArrowheads="1"/>
          </p:cNvSpPr>
          <p:nvPr/>
        </p:nvSpPr>
        <p:spPr bwMode="auto">
          <a:xfrm>
            <a:off x="3352800" y="3886200"/>
            <a:ext cx="119575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130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5881" name="Text Box 41"/>
          <p:cNvSpPr txBox="1">
            <a:spLocks noChangeArrowheads="1"/>
          </p:cNvSpPr>
          <p:nvPr/>
        </p:nvSpPr>
        <p:spPr bwMode="auto">
          <a:xfrm>
            <a:off x="4853354" y="3763964"/>
            <a:ext cx="984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5882" name="Text Box 42"/>
          <p:cNvSpPr txBox="1">
            <a:spLocks noChangeArrowheads="1"/>
          </p:cNvSpPr>
          <p:nvPr/>
        </p:nvSpPr>
        <p:spPr bwMode="auto">
          <a:xfrm>
            <a:off x="6049108" y="3319463"/>
            <a:ext cx="239150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ahoma" pitchFamily="34" charset="0"/>
              </a:rPr>
              <a:t>Đo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nhiệt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độ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trong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các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thí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nghiệm</a:t>
            </a:r>
            <a:endParaRPr lang="en-US" sz="2800" dirty="0">
              <a:latin typeface="Tahoma" pitchFamily="34" charset="0"/>
            </a:endParaRPr>
          </a:p>
        </p:txBody>
      </p:sp>
      <p:sp>
        <p:nvSpPr>
          <p:cNvPr id="35883" name="Text Box 43"/>
          <p:cNvSpPr txBox="1">
            <a:spLocks noChangeArrowheads="1"/>
          </p:cNvSpPr>
          <p:nvPr/>
        </p:nvSpPr>
        <p:spPr bwMode="auto">
          <a:xfrm>
            <a:off x="3235569" y="4572001"/>
            <a:ext cx="119575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35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5884" name="Text Box 44"/>
          <p:cNvSpPr txBox="1">
            <a:spLocks noChangeArrowheads="1"/>
          </p:cNvSpPr>
          <p:nvPr/>
        </p:nvSpPr>
        <p:spPr bwMode="auto">
          <a:xfrm>
            <a:off x="3449515" y="5060951"/>
            <a:ext cx="105507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42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5886" name="Text Box 46"/>
          <p:cNvSpPr txBox="1">
            <a:spLocks noChangeArrowheads="1"/>
          </p:cNvSpPr>
          <p:nvPr/>
        </p:nvSpPr>
        <p:spPr bwMode="auto">
          <a:xfrm>
            <a:off x="4783015" y="4953001"/>
            <a:ext cx="119575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0,1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5887" name="Text Box 47"/>
          <p:cNvSpPr txBox="1">
            <a:spLocks noChangeArrowheads="1"/>
          </p:cNvSpPr>
          <p:nvPr/>
        </p:nvSpPr>
        <p:spPr bwMode="auto">
          <a:xfrm>
            <a:off x="6119446" y="4800600"/>
            <a:ext cx="2092569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ahoma" pitchFamily="34" charset="0"/>
              </a:rPr>
              <a:t>Đo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nhiệt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độ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cơ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thể</a:t>
            </a:r>
            <a:endParaRPr lang="en-US" sz="2800" dirty="0">
              <a:latin typeface="Tahoma" pitchFamily="34" charset="0"/>
            </a:endParaRPr>
          </a:p>
        </p:txBody>
      </p:sp>
      <p:sp>
        <p:nvSpPr>
          <p:cNvPr id="35889" name="Text Box 49"/>
          <p:cNvSpPr txBox="1">
            <a:spLocks noChangeArrowheads="1"/>
          </p:cNvSpPr>
          <p:nvPr/>
        </p:nvSpPr>
        <p:spPr bwMode="auto">
          <a:xfrm>
            <a:off x="3235569" y="2133601"/>
            <a:ext cx="112541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-20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5890" name="Text Box 50"/>
          <p:cNvSpPr txBox="1">
            <a:spLocks noChangeArrowheads="1"/>
          </p:cNvSpPr>
          <p:nvPr/>
        </p:nvSpPr>
        <p:spPr bwMode="auto">
          <a:xfrm>
            <a:off x="3446585" y="2633663"/>
            <a:ext cx="984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50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5891" name="Text Box 51"/>
          <p:cNvSpPr txBox="1">
            <a:spLocks noChangeArrowheads="1"/>
          </p:cNvSpPr>
          <p:nvPr/>
        </p:nvSpPr>
        <p:spPr bwMode="auto">
          <a:xfrm>
            <a:off x="4853354" y="2438400"/>
            <a:ext cx="112541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5892" name="Text Box 52"/>
          <p:cNvSpPr txBox="1">
            <a:spLocks noChangeArrowheads="1"/>
          </p:cNvSpPr>
          <p:nvPr/>
        </p:nvSpPr>
        <p:spPr bwMode="auto">
          <a:xfrm>
            <a:off x="6000751" y="2286000"/>
            <a:ext cx="2369526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ahoma" pitchFamily="34" charset="0"/>
              </a:rPr>
              <a:t>Đo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nhiệt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độ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khí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quyển</a:t>
            </a:r>
            <a:endParaRPr lang="en-US" sz="2800" dirty="0">
              <a:latin typeface="Tahom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844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573087"/>
            <a:ext cx="773113" cy="628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304800"/>
            <a:ext cx="9969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Slide Number Placeholder 2"/>
          <p:cNvSpPr txBox="1">
            <a:spLocks/>
          </p:cNvSpPr>
          <p:nvPr/>
        </p:nvSpPr>
        <p:spPr bwMode="auto">
          <a:xfrm>
            <a:off x="6781800" y="6381750"/>
            <a:ext cx="220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166997E-1B91-4129-826E-4E553D4150A1}" type="slidenum">
              <a:rPr lang="en-US" sz="1400">
                <a:latin typeface="Times New Roman" pitchFamily="18" charset="0"/>
                <a:cs typeface="Times New Roman" pitchFamily="18" charset="0"/>
              </a:rPr>
              <a:pPr algn="r"/>
              <a:t>9</a:t>
            </a:fld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" y="685800"/>
            <a:ext cx="3962400" cy="1886712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Nhiệt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kế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dựa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trên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nguyên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tắc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nào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 Box 67"/>
          <p:cNvSpPr txBox="1">
            <a:spLocks noChangeArrowheads="1"/>
          </p:cNvSpPr>
          <p:nvPr/>
        </p:nvSpPr>
        <p:spPr bwMode="auto">
          <a:xfrm>
            <a:off x="0" y="3048000"/>
            <a:ext cx="441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F"/>
            </a:pPr>
            <a:r>
              <a:rPr lang="en-US" sz="2800" i="1" dirty="0" err="1" smtClean="0">
                <a:solidFill>
                  <a:srgbClr val="FF0000"/>
                </a:solidFill>
                <a:latin typeface="Tahoma" pitchFamily="34" charset="0"/>
              </a:rPr>
              <a:t>Nguyên</a:t>
            </a:r>
            <a:r>
              <a:rPr lang="en-US" sz="2800" i="1" dirty="0" smtClean="0">
                <a:solidFill>
                  <a:srgbClr val="FF0000"/>
                </a:solidFill>
                <a:latin typeface="Tahoma" pitchFamily="34" charset="0"/>
              </a:rPr>
              <a:t>  </a:t>
            </a:r>
            <a:r>
              <a:rPr lang="en-US" sz="2800" i="1" dirty="0" err="1" smtClean="0">
                <a:solidFill>
                  <a:srgbClr val="FF0000"/>
                </a:solidFill>
                <a:latin typeface="Tahoma" pitchFamily="34" charset="0"/>
              </a:rPr>
              <a:t>tắc</a:t>
            </a:r>
            <a:r>
              <a:rPr lang="en-US" sz="2800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ahoma" pitchFamily="34" charset="0"/>
              </a:rPr>
              <a:t>hoạt</a:t>
            </a:r>
            <a:r>
              <a:rPr lang="en-US" sz="2800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ahoma" pitchFamily="34" charset="0"/>
              </a:rPr>
              <a:t>động</a:t>
            </a:r>
            <a:r>
              <a:rPr lang="en-US" sz="2800" i="1" dirty="0" smtClean="0">
                <a:solidFill>
                  <a:srgbClr val="FF0000"/>
                </a:solidFill>
                <a:latin typeface="Tahoma" pitchFamily="34" charset="0"/>
              </a:rPr>
              <a:t>: </a:t>
            </a:r>
            <a:r>
              <a:rPr lang="en-US" sz="2800" i="1" dirty="0" err="1" smtClean="0">
                <a:solidFill>
                  <a:srgbClr val="FF0000"/>
                </a:solidFill>
                <a:latin typeface="Tahoma" pitchFamily="34" charset="0"/>
              </a:rPr>
              <a:t>sự</a:t>
            </a:r>
            <a:r>
              <a:rPr lang="en-US" sz="2800" i="1" dirty="0" smtClean="0">
                <a:solidFill>
                  <a:srgbClr val="FF0000"/>
                </a:solidFill>
                <a:latin typeface="Tahoma" pitchFamily="34" charset="0"/>
              </a:rPr>
              <a:t> co </a:t>
            </a:r>
            <a:r>
              <a:rPr lang="en-US" sz="2800" i="1" dirty="0" err="1" smtClean="0">
                <a:solidFill>
                  <a:srgbClr val="FF0000"/>
                </a:solidFill>
                <a:latin typeface="Tahoma" pitchFamily="34" charset="0"/>
              </a:rPr>
              <a:t>dãn</a:t>
            </a:r>
            <a:r>
              <a:rPr lang="en-US" sz="2800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ahoma" pitchFamily="34" charset="0"/>
              </a:rPr>
              <a:t>vì</a:t>
            </a:r>
            <a:r>
              <a:rPr lang="en-US" sz="2800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ahoma" pitchFamily="34" charset="0"/>
              </a:rPr>
              <a:t>nhiệt</a:t>
            </a:r>
            <a:r>
              <a:rPr lang="en-US" sz="2800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ahoma" pitchFamily="34" charset="0"/>
              </a:rPr>
              <a:t>của</a:t>
            </a:r>
            <a:r>
              <a:rPr lang="en-US" sz="2800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ahoma" pitchFamily="34" charset="0"/>
              </a:rPr>
              <a:t>chất</a:t>
            </a:r>
            <a:r>
              <a:rPr lang="en-US" sz="2800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ahoma" pitchFamily="34" charset="0"/>
              </a:rPr>
              <a:t>lỏng</a:t>
            </a:r>
            <a:endParaRPr lang="en-US" sz="2800" i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2427</TotalTime>
  <Words>1288</Words>
  <Application>Microsoft Office PowerPoint</Application>
  <PresentationFormat>On-screen Show (4:3)</PresentationFormat>
  <Paragraphs>204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BÀI 22:  NHIỆT KẾ  THANG ĐO NHIỆT ĐỘ</vt:lpstr>
      <vt:lpstr>a, Thí nghiệm về cảm giác nóng lạnh</vt:lpstr>
      <vt:lpstr>Slide 3</vt:lpstr>
      <vt:lpstr>Nhận xét:  Cảm giác của tay không thể xác định chính xác được độ nóng lạnh của một vật mà ta sờ vào nó hay tiếp xúc với nó</vt:lpstr>
      <vt:lpstr>Slide 5</vt:lpstr>
      <vt:lpstr>b, Công dụng và nguyên tắc hoạt động của nhiệt kế</vt:lpstr>
      <vt:lpstr>b, Công dụng và nguyên tắc hoạt động của nhiệt kế</vt:lpstr>
      <vt:lpstr>Slide 8</vt:lpstr>
      <vt:lpstr>Slide 9</vt:lpstr>
      <vt:lpstr>Kết luận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HƯỚNG DẪN VỀ NHÀ: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Dai Phong</cp:lastModifiedBy>
  <cp:revision>101</cp:revision>
  <dcterms:created xsi:type="dcterms:W3CDTF">2013-11-17T14:08:02Z</dcterms:created>
  <dcterms:modified xsi:type="dcterms:W3CDTF">2017-01-02T12:47:35Z</dcterms:modified>
</cp:coreProperties>
</file>